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Alexandria Light"/>
      <p:regular r:id="rId20"/>
      <p:bold r:id="rId21"/>
    </p:embeddedFont>
    <p:embeddedFont>
      <p:font typeface="Alexandria Medium"/>
      <p:regular r:id="rId22"/>
      <p:bold r:id="rId23"/>
    </p:embeddedFont>
    <p:embeddedFont>
      <p:font typeface="Albert Sans"/>
      <p:regular r:id="rId24"/>
      <p:bold r:id="rId25"/>
      <p:italic r:id="rId26"/>
      <p:boldItalic r:id="rId27"/>
    </p:embeddedFont>
    <p:embeddedFont>
      <p:font typeface="Alexandria"/>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1BEB9D3-56D5-4595-90A6-1437687E6209}">
  <a:tblStyle styleId="{11BEB9D3-56D5-4595-90A6-1437687E620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AlexandriaLight-regular.fntdata"/><Relationship Id="rId22" Type="http://schemas.openxmlformats.org/officeDocument/2006/relationships/font" Target="fonts/AlexandriaMedium-regular.fntdata"/><Relationship Id="rId21" Type="http://schemas.openxmlformats.org/officeDocument/2006/relationships/font" Target="fonts/AlexandriaLight-bold.fntdata"/><Relationship Id="rId24" Type="http://schemas.openxmlformats.org/officeDocument/2006/relationships/font" Target="fonts/AlbertSans-regular.fntdata"/><Relationship Id="rId23" Type="http://schemas.openxmlformats.org/officeDocument/2006/relationships/font" Target="fonts/AlexandriaMedium-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lbertSans-italic.fntdata"/><Relationship Id="rId25" Type="http://schemas.openxmlformats.org/officeDocument/2006/relationships/font" Target="fonts/AlbertSans-bold.fntdata"/><Relationship Id="rId28" Type="http://schemas.openxmlformats.org/officeDocument/2006/relationships/font" Target="fonts/Alexandria-regular.fntdata"/><Relationship Id="rId27" Type="http://schemas.openxmlformats.org/officeDocument/2006/relationships/font" Target="fonts/AlbertSans-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lexandria-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558abb5f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558abb5f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169c12c21a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3169c12c21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3169c12c21a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3169c12c21a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3169c12c21a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3169c12c21a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3169c12c21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3169c12c21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15110E"/>
                </a:solidFill>
                <a:latin typeface="Albert Sans"/>
                <a:ea typeface="Albert Sans"/>
                <a:cs typeface="Albert Sans"/>
                <a:sym typeface="Albert Sans"/>
              </a:rPr>
              <a:t>AdaBoost assigns weights to training samples, iteratively focusing on samples that were poorly predicted by previous weak learners</a:t>
            </a:r>
            <a:endParaRPr sz="1200">
              <a:solidFill>
                <a:srgbClr val="15110E"/>
              </a:solidFill>
              <a:latin typeface="Albert Sans"/>
              <a:ea typeface="Albert Sans"/>
              <a:cs typeface="Albert Sans"/>
              <a:sym typeface="Albert Sans"/>
            </a:endParaRPr>
          </a:p>
          <a:p>
            <a:pPr indent="0" lvl="0" marL="0" rtl="0" algn="l">
              <a:spcBef>
                <a:spcPts val="1600"/>
              </a:spcBef>
              <a:spcAft>
                <a:spcPts val="0"/>
              </a:spcAft>
              <a:buClr>
                <a:schemeClr val="dk1"/>
              </a:buClr>
              <a:buSzPts val="1100"/>
              <a:buFont typeface="Arial"/>
              <a:buNone/>
            </a:pPr>
            <a:r>
              <a:rPr lang="en" sz="1200">
                <a:solidFill>
                  <a:srgbClr val="15110E"/>
                </a:solidFill>
                <a:latin typeface="Albert Sans"/>
                <a:ea typeface="Albert Sans"/>
                <a:cs typeface="Albert Sans"/>
                <a:sym typeface="Albert Sans"/>
              </a:rPr>
              <a:t>Max_depth =1 </a:t>
            </a:r>
            <a:endParaRPr sz="1200">
              <a:solidFill>
                <a:srgbClr val="15110E"/>
              </a:solidFill>
              <a:latin typeface="Albert Sans"/>
              <a:ea typeface="Albert Sans"/>
              <a:cs typeface="Albert Sans"/>
              <a:sym typeface="Albert Sans"/>
            </a:endParaRPr>
          </a:p>
          <a:p>
            <a:pPr indent="0" lvl="0" marL="0" rtl="0" algn="l">
              <a:spcBef>
                <a:spcPts val="1600"/>
              </a:spcBef>
              <a:spcAft>
                <a:spcPts val="0"/>
              </a:spcAft>
              <a:buClr>
                <a:schemeClr val="dk1"/>
              </a:buClr>
              <a:buSzPts val="1100"/>
              <a:buFont typeface="Arial"/>
              <a:buNone/>
            </a:pPr>
            <a:r>
              <a:rPr lang="en" sz="1200">
                <a:solidFill>
                  <a:srgbClr val="15110E"/>
                </a:solidFill>
                <a:latin typeface="Alexandria"/>
                <a:ea typeface="Alexandria"/>
                <a:cs typeface="Alexandria"/>
                <a:sym typeface="Alexandria"/>
              </a:rPr>
              <a:t>AdaBoost repeatedly select </a:t>
            </a:r>
            <a:r>
              <a:rPr b="1" lang="en" sz="1200">
                <a:solidFill>
                  <a:srgbClr val="15110E"/>
                </a:solidFill>
                <a:latin typeface="Alexandria"/>
                <a:ea typeface="Alexandria"/>
                <a:cs typeface="Alexandria"/>
                <a:sym typeface="Alexandria"/>
              </a:rPr>
              <a:t>lights </a:t>
            </a:r>
            <a:r>
              <a:rPr lang="en" sz="1200">
                <a:solidFill>
                  <a:srgbClr val="15110E"/>
                </a:solidFill>
                <a:latin typeface="Alexandria"/>
                <a:ea typeface="Alexandria"/>
                <a:cs typeface="Alexandria"/>
                <a:sym typeface="Alexandria"/>
              </a:rPr>
              <a:t>as the most dominant feature as it consistently provides the best splits and captures the most variance or error reduction during boosting</a:t>
            </a:r>
            <a:endParaRPr sz="1200">
              <a:solidFill>
                <a:srgbClr val="15110E"/>
              </a:solidFill>
              <a:latin typeface="Alexandria"/>
              <a:ea typeface="Alexandria"/>
              <a:cs typeface="Alexandria"/>
              <a:sym typeface="Alexandria"/>
            </a:endParaRPr>
          </a:p>
          <a:p>
            <a:pPr indent="0" lvl="0" marL="0" rtl="0" algn="l">
              <a:spcBef>
                <a:spcPts val="1600"/>
              </a:spcBef>
              <a:spcAft>
                <a:spcPts val="0"/>
              </a:spcAft>
              <a:buClr>
                <a:schemeClr val="dk1"/>
              </a:buClr>
              <a:buSzPts val="1100"/>
              <a:buFont typeface="Arial"/>
              <a:buNone/>
            </a:pPr>
            <a:r>
              <a:t/>
            </a:r>
            <a:endParaRPr sz="1200">
              <a:solidFill>
                <a:srgbClr val="15110E"/>
              </a:solidFill>
              <a:latin typeface="Alexandria"/>
              <a:ea typeface="Alexandria"/>
              <a:cs typeface="Alexandria"/>
              <a:sym typeface="Alexandria"/>
            </a:endParaRPr>
          </a:p>
          <a:p>
            <a:pPr indent="0" lvl="0" marL="0" rtl="0" algn="l">
              <a:spcBef>
                <a:spcPts val="1600"/>
              </a:spcBef>
              <a:spcAft>
                <a:spcPts val="0"/>
              </a:spcAft>
              <a:buClr>
                <a:schemeClr val="dk1"/>
              </a:buClr>
              <a:buSzPts val="1100"/>
              <a:buFont typeface="Arial"/>
              <a:buNone/>
            </a:pPr>
            <a:r>
              <a:t/>
            </a:r>
            <a:endParaRPr sz="1200">
              <a:solidFill>
                <a:srgbClr val="15110E"/>
              </a:solidFill>
              <a:latin typeface="Alexandria"/>
              <a:ea typeface="Alexandria"/>
              <a:cs typeface="Alexandria"/>
              <a:sym typeface="Alexandria"/>
            </a:endParaRPr>
          </a:p>
          <a:p>
            <a:pPr indent="0" lvl="0" marL="0" rtl="0" algn="l">
              <a:spcBef>
                <a:spcPts val="1600"/>
              </a:spcBef>
              <a:spcAft>
                <a:spcPts val="0"/>
              </a:spcAft>
              <a:buClr>
                <a:schemeClr val="dk1"/>
              </a:buClr>
              <a:buSzPts val="1100"/>
              <a:buFont typeface="Arial"/>
              <a:buNone/>
            </a:pPr>
            <a:r>
              <a:rPr lang="en" sz="1200">
                <a:solidFill>
                  <a:srgbClr val="15110E"/>
                </a:solidFill>
                <a:latin typeface="Alexandria"/>
                <a:ea typeface="Alexandria"/>
                <a:cs typeface="Alexandria"/>
                <a:sym typeface="Alexandria"/>
              </a:rPr>
              <a:t>Max_ depths=3</a:t>
            </a:r>
            <a:endParaRPr sz="1200">
              <a:solidFill>
                <a:srgbClr val="15110E"/>
              </a:solidFill>
              <a:latin typeface="Alexandria"/>
              <a:ea typeface="Alexandria"/>
              <a:cs typeface="Alexandria"/>
              <a:sym typeface="Alexandria"/>
            </a:endParaRPr>
          </a:p>
          <a:p>
            <a:pPr indent="0" lvl="0" marL="0" rtl="0" algn="l">
              <a:spcBef>
                <a:spcPts val="1600"/>
              </a:spcBef>
              <a:spcAft>
                <a:spcPts val="0"/>
              </a:spcAft>
              <a:buClr>
                <a:schemeClr val="dk1"/>
              </a:buClr>
              <a:buSzPts val="1100"/>
              <a:buFont typeface="Arial"/>
              <a:buNone/>
            </a:pPr>
            <a:r>
              <a:t/>
            </a:r>
            <a:endParaRPr sz="1200">
              <a:solidFill>
                <a:srgbClr val="15110E"/>
              </a:solidFill>
              <a:latin typeface="Alexandria"/>
              <a:ea typeface="Alexandria"/>
              <a:cs typeface="Alexandria"/>
              <a:sym typeface="Alexandria"/>
            </a:endParaRPr>
          </a:p>
          <a:p>
            <a:pPr indent="0" lvl="0" marL="0" rtl="0" algn="l">
              <a:spcBef>
                <a:spcPts val="1600"/>
              </a:spcBef>
              <a:spcAft>
                <a:spcPts val="0"/>
              </a:spcAft>
              <a:buClr>
                <a:schemeClr val="dk1"/>
              </a:buClr>
              <a:buSzPts val="1100"/>
              <a:buFont typeface="Arial"/>
              <a:buNone/>
            </a:pPr>
            <a:r>
              <a:rPr lang="en" sz="1200">
                <a:solidFill>
                  <a:srgbClr val="15110E"/>
                </a:solidFill>
                <a:latin typeface="Alexandria"/>
                <a:ea typeface="Alexandria"/>
                <a:cs typeface="Alexandria"/>
                <a:sym typeface="Alexandria"/>
              </a:rPr>
              <a:t>max_depth = 3: </a:t>
            </a:r>
            <a:r>
              <a:rPr b="1" lang="en" sz="1200">
                <a:solidFill>
                  <a:srgbClr val="15110E"/>
                </a:solidFill>
                <a:latin typeface="Alexandria"/>
                <a:ea typeface="Alexandria"/>
                <a:cs typeface="Alexandria"/>
                <a:sym typeface="Alexandria"/>
              </a:rPr>
              <a:t>lights</a:t>
            </a:r>
            <a:r>
              <a:rPr lang="en" sz="1200">
                <a:solidFill>
                  <a:srgbClr val="15110E"/>
                </a:solidFill>
                <a:latin typeface="Alexandria"/>
                <a:ea typeface="Alexandria"/>
                <a:cs typeface="Alexandria"/>
                <a:sym typeface="Alexandria"/>
              </a:rPr>
              <a:t> is less the sole dominant predictor, and other features such as </a:t>
            </a:r>
            <a:r>
              <a:rPr b="1" lang="en" sz="1200">
                <a:solidFill>
                  <a:srgbClr val="15110E"/>
                </a:solidFill>
                <a:latin typeface="Alexandria"/>
                <a:ea typeface="Alexandria"/>
                <a:cs typeface="Alexandria"/>
                <a:sym typeface="Alexandria"/>
              </a:rPr>
              <a:t>RH_out</a:t>
            </a:r>
            <a:r>
              <a:rPr lang="en" sz="1200">
                <a:solidFill>
                  <a:srgbClr val="15110E"/>
                </a:solidFill>
                <a:latin typeface="Alexandria"/>
                <a:ea typeface="Alexandria"/>
                <a:cs typeface="Alexandria"/>
                <a:sym typeface="Alexandria"/>
              </a:rPr>
              <a:t>, </a:t>
            </a:r>
            <a:r>
              <a:rPr b="1" lang="en" sz="1200">
                <a:solidFill>
                  <a:srgbClr val="15110E"/>
                </a:solidFill>
                <a:latin typeface="Alexandria"/>
                <a:ea typeface="Alexandria"/>
                <a:cs typeface="Alexandria"/>
                <a:sym typeface="Alexandria"/>
              </a:rPr>
              <a:t>T2</a:t>
            </a:r>
            <a:r>
              <a:rPr lang="en" sz="1200">
                <a:solidFill>
                  <a:srgbClr val="15110E"/>
                </a:solidFill>
                <a:latin typeface="Alexandria"/>
                <a:ea typeface="Alexandria"/>
                <a:cs typeface="Alexandria"/>
                <a:sym typeface="Alexandria"/>
              </a:rPr>
              <a:t>, and </a:t>
            </a:r>
            <a:r>
              <a:rPr b="1" lang="en" sz="1200">
                <a:solidFill>
                  <a:srgbClr val="15110E"/>
                </a:solidFill>
                <a:latin typeface="Alexandria"/>
                <a:ea typeface="Alexandria"/>
                <a:cs typeface="Alexandria"/>
                <a:sym typeface="Alexandria"/>
              </a:rPr>
              <a:t>RH_8</a:t>
            </a:r>
            <a:r>
              <a:rPr lang="en" sz="1200">
                <a:solidFill>
                  <a:srgbClr val="15110E"/>
                </a:solidFill>
                <a:latin typeface="Alexandria"/>
                <a:ea typeface="Alexandria"/>
                <a:cs typeface="Alexandria"/>
                <a:sym typeface="Alexandria"/>
              </a:rPr>
              <a:t> contribute significantly to the model. Increasing the tree depth &amp; # of estimators captures more complex patterns and interactions in the data, leading to a more nuanced distribution of feature importance compared to shallow trees with max_depth=1</a:t>
            </a:r>
            <a:endParaRPr sz="1200">
              <a:solidFill>
                <a:srgbClr val="15110E"/>
              </a:solidFill>
              <a:latin typeface="Alexandria"/>
              <a:ea typeface="Alexandria"/>
              <a:cs typeface="Alexandria"/>
              <a:sym typeface="Alexandria"/>
            </a:endParaRPr>
          </a:p>
          <a:p>
            <a:pPr indent="0" lvl="0" marL="0" rtl="0" algn="l">
              <a:spcBef>
                <a:spcPts val="1600"/>
              </a:spcBef>
              <a:spcAft>
                <a:spcPts val="0"/>
              </a:spcAft>
              <a:buClr>
                <a:schemeClr val="dk1"/>
              </a:buClr>
              <a:buSzPts val="1100"/>
              <a:buFont typeface="Arial"/>
              <a:buNone/>
            </a:pPr>
            <a:r>
              <a:t/>
            </a:r>
            <a:endParaRPr sz="1200">
              <a:solidFill>
                <a:srgbClr val="15110E"/>
              </a:solidFill>
              <a:latin typeface="Alexandria"/>
              <a:ea typeface="Alexandria"/>
              <a:cs typeface="Alexandria"/>
              <a:sym typeface="Alexandria"/>
            </a:endParaRPr>
          </a:p>
          <a:p>
            <a:pPr indent="0" lvl="0" marL="0" rtl="0" algn="l">
              <a:spcBef>
                <a:spcPts val="1600"/>
              </a:spcBef>
              <a:spcAft>
                <a:spcPts val="1600"/>
              </a:spcAft>
              <a:buClr>
                <a:schemeClr val="dk1"/>
              </a:buClr>
              <a:buSzPts val="1100"/>
              <a:buFont typeface="Arial"/>
              <a:buNone/>
            </a:pPr>
            <a:r>
              <a:t/>
            </a:r>
            <a:endParaRPr sz="1200">
              <a:solidFill>
                <a:srgbClr val="15110E"/>
              </a:solidFill>
              <a:latin typeface="Albert Sans"/>
              <a:ea typeface="Albert Sans"/>
              <a:cs typeface="Albert Sans"/>
              <a:sym typeface="Albert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3169c12c21a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3169c12c21a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 doesn’t have high generalizability because of 1 building, different for every building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1ae2f7dc79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1ae2f7dc79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169c12c2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169c12c2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15110E"/>
                </a:solidFill>
                <a:latin typeface="Albert Sans"/>
                <a:ea typeface="Albert Sans"/>
                <a:cs typeface="Albert Sans"/>
                <a:sym typeface="Albert Sans"/>
              </a:rPr>
              <a:t>To be included (just write the results, no need to organize or make it look aesthetic)feel free to add a slide for this section, if needed </a:t>
            </a:r>
            <a:endParaRPr sz="1200">
              <a:solidFill>
                <a:srgbClr val="15110E"/>
              </a:solidFill>
              <a:latin typeface="Albert Sans"/>
              <a:ea typeface="Albert Sans"/>
              <a:cs typeface="Albert Sans"/>
              <a:sym typeface="Albert Sans"/>
            </a:endParaRPr>
          </a:p>
          <a:p>
            <a:pPr indent="0" lvl="0" marL="0" rtl="0" algn="l">
              <a:spcBef>
                <a:spcPts val="0"/>
              </a:spcBef>
              <a:spcAft>
                <a:spcPts val="0"/>
              </a:spcAft>
              <a:buClr>
                <a:schemeClr val="dk1"/>
              </a:buClr>
              <a:buSzPts val="1100"/>
              <a:buFont typeface="Arial"/>
              <a:buNone/>
            </a:pPr>
            <a:r>
              <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Data source- describe the data - link</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objective -what we’re solving- take from  propsal slide</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And why this matters- proposal slide</a:t>
            </a:r>
            <a:endParaRPr sz="1200">
              <a:solidFill>
                <a:srgbClr val="15110E"/>
              </a:solidFill>
              <a:latin typeface="Albert Sans"/>
              <a:ea typeface="Albert Sans"/>
              <a:cs typeface="Albert Sans"/>
              <a:sym typeface="Albert Sans"/>
            </a:endParaRPr>
          </a:p>
          <a:p>
            <a:pPr indent="0" lvl="0" marL="0" rtl="0" algn="l">
              <a:spcBef>
                <a:spcPts val="1600"/>
              </a:spcBef>
              <a:spcAft>
                <a:spcPts val="0"/>
              </a:spcAft>
              <a:buClr>
                <a:schemeClr val="dk1"/>
              </a:buClr>
              <a:buSzPts val="1100"/>
              <a:buFont typeface="Arial"/>
              <a:buNone/>
            </a:pPr>
            <a:r>
              <a:rPr lang="en" sz="1200">
                <a:solidFill>
                  <a:srgbClr val="15110E"/>
                </a:solidFill>
                <a:latin typeface="Albert Sans"/>
                <a:ea typeface="Albert Sans"/>
                <a:cs typeface="Albert Sans"/>
                <a:sym typeface="Albert Sans"/>
              </a:rPr>
              <a:t>Done in the slides below</a:t>
            </a:r>
            <a:endParaRPr sz="1200">
              <a:solidFill>
                <a:srgbClr val="15110E"/>
              </a:solidFill>
              <a:latin typeface="Albert Sans"/>
              <a:ea typeface="Albert Sans"/>
              <a:cs typeface="Albert Sans"/>
              <a:sym typeface="Albert Sans"/>
            </a:endParaRPr>
          </a:p>
          <a:p>
            <a:pPr indent="0" lvl="0" marL="0" rtl="0" algn="l">
              <a:spcBef>
                <a:spcPts val="16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18dfe66e6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18dfe66e6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233A44"/>
                </a:solidFill>
                <a:latin typeface="Times New Roman"/>
                <a:ea typeface="Times New Roman"/>
                <a:cs typeface="Times New Roman"/>
                <a:sym typeface="Times New Roman"/>
              </a:rPr>
              <a:t>Our outcome variable is </a:t>
            </a:r>
            <a:r>
              <a:rPr b="1" lang="en">
                <a:solidFill>
                  <a:srgbClr val="233A44"/>
                </a:solidFill>
                <a:latin typeface="Times New Roman"/>
                <a:ea typeface="Times New Roman"/>
                <a:cs typeface="Times New Roman"/>
                <a:sym typeface="Times New Roman"/>
              </a:rPr>
              <a:t>the amount of energy used by appliances</a:t>
            </a:r>
            <a:r>
              <a:rPr lang="en">
                <a:solidFill>
                  <a:srgbClr val="233A44"/>
                </a:solidFill>
                <a:latin typeface="Times New Roman"/>
                <a:ea typeface="Times New Roman"/>
                <a:cs typeface="Times New Roman"/>
                <a:sym typeface="Times New Roman"/>
              </a:rPr>
              <a:t> in a low-energy environment</a:t>
            </a:r>
            <a:endParaRPr>
              <a:solidFill>
                <a:srgbClr val="233A44"/>
              </a:solidFill>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169c12c21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3169c12c21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Share some important/ informative visuals</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Talk about variation in data</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Log transformation</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Adding an extra var: season</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How did u divide the data: test/train/val</a:t>
            </a:r>
            <a:endParaRPr sz="1200">
              <a:solidFill>
                <a:srgbClr val="15110E"/>
              </a:solidFill>
              <a:latin typeface="Albert Sans"/>
              <a:ea typeface="Albert Sans"/>
              <a:cs typeface="Albert Sans"/>
              <a:sym typeface="Albert Sans"/>
            </a:endParaRPr>
          </a:p>
          <a:p>
            <a:pPr indent="0" lvl="0" marL="0" rtl="0" algn="l">
              <a:spcBef>
                <a:spcPts val="16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1ae2f7dc79_0_11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1ae2f7dc79_0_11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Joanne</a:t>
            </a:r>
            <a:endParaRPr/>
          </a:p>
          <a:p>
            <a:pPr indent="-207009" lvl="0" marL="274320" rtl="0" algn="l">
              <a:spcBef>
                <a:spcPts val="0"/>
              </a:spcBef>
              <a:spcAft>
                <a:spcPts val="0"/>
              </a:spcAft>
              <a:buClr>
                <a:srgbClr val="B8B652"/>
              </a:buClr>
              <a:buSzPts val="1100"/>
              <a:buFont typeface="Albert Sans"/>
              <a:buChar char="■"/>
            </a:pPr>
            <a:r>
              <a:rPr lang="en" sz="1000">
                <a:solidFill>
                  <a:srgbClr val="15110E"/>
                </a:solidFill>
                <a:latin typeface="Albert Sans"/>
                <a:ea typeface="Albert Sans"/>
                <a:cs typeface="Albert Sans"/>
                <a:sym typeface="Albert Sans"/>
              </a:rPr>
              <a:t>From OLS, </a:t>
            </a:r>
            <a:r>
              <a:rPr lang="en" sz="1000">
                <a:solidFill>
                  <a:srgbClr val="15110E"/>
                </a:solidFill>
                <a:latin typeface="Albert Sans"/>
                <a:ea typeface="Albert Sans"/>
                <a:cs typeface="Albert Sans"/>
                <a:sym typeface="Albert Sans"/>
              </a:rPr>
              <a:t>some important variables are the temp in kitchen area, temp in laundry area, and humidity in kitchen area</a:t>
            </a:r>
            <a:endParaRPr sz="1000">
              <a:solidFill>
                <a:srgbClr val="15110E"/>
              </a:solidFill>
              <a:latin typeface="Albert Sans"/>
              <a:ea typeface="Albert Sans"/>
              <a:cs typeface="Albert Sans"/>
              <a:sym typeface="Albert Sans"/>
            </a:endParaRPr>
          </a:p>
          <a:p>
            <a:pPr indent="-200660" lvl="0" marL="274320" rtl="0" algn="l">
              <a:spcBef>
                <a:spcPts val="0"/>
              </a:spcBef>
              <a:spcAft>
                <a:spcPts val="0"/>
              </a:spcAft>
              <a:buClr>
                <a:srgbClr val="15110E"/>
              </a:buClr>
              <a:buSzPts val="1000"/>
              <a:buFont typeface="Albert Sans"/>
              <a:buChar char="■"/>
            </a:pPr>
            <a:r>
              <a:rPr lang="en" sz="1000">
                <a:solidFill>
                  <a:srgbClr val="15110E"/>
                </a:solidFill>
                <a:latin typeface="Albert Sans"/>
                <a:ea typeface="Albert Sans"/>
                <a:cs typeface="Albert Sans"/>
                <a:sym typeface="Albert Sans"/>
              </a:rPr>
              <a:t>Because we had so may variables, it was expected that lr wouldnt’ capture all of them in a straight</a:t>
            </a:r>
            <a:endParaRPr sz="1000">
              <a:solidFill>
                <a:srgbClr val="15110E"/>
              </a:solidFill>
              <a:latin typeface="Albert Sans"/>
              <a:ea typeface="Albert Sans"/>
              <a:cs typeface="Albert Sans"/>
              <a:sym typeface="Albert Sans"/>
            </a:endParaRPr>
          </a:p>
          <a:p>
            <a:pPr indent="0" lvl="0" marL="0" rtl="0" algn="l">
              <a:spcBef>
                <a:spcPts val="1600"/>
              </a:spcBef>
              <a:spcAft>
                <a:spcPts val="0"/>
              </a:spcAft>
              <a:buNone/>
            </a:pPr>
            <a:r>
              <a:t/>
            </a:r>
            <a:endParaRPr/>
          </a:p>
          <a:p>
            <a:pPr indent="0" lvl="0" marL="0" rtl="0" algn="l">
              <a:spcBef>
                <a:spcPts val="0"/>
              </a:spcBef>
              <a:spcAft>
                <a:spcPts val="0"/>
              </a:spcAft>
              <a:buNone/>
            </a:pPr>
            <a:r>
              <a:rPr lang="en" sz="1200">
                <a:solidFill>
                  <a:srgbClr val="15110E"/>
                </a:solidFill>
                <a:latin typeface="Albert Sans"/>
                <a:ea typeface="Albert Sans"/>
                <a:cs typeface="Albert Sans"/>
                <a:sym typeface="Albert Sans"/>
              </a:rPr>
              <a:t>To be included (just write the results, no need to organize or make it look aesthetic) . feel free to add a slide for this section, if needed</a:t>
            </a:r>
            <a:endParaRPr sz="1200">
              <a:solidFill>
                <a:srgbClr val="15110E"/>
              </a:solidFill>
              <a:latin typeface="Albert Sans"/>
              <a:ea typeface="Albert Sans"/>
              <a:cs typeface="Albert Sans"/>
              <a:sym typeface="Albert Sans"/>
            </a:endParaRPr>
          </a:p>
          <a:p>
            <a:pPr indent="0" lvl="0" marL="0" rtl="0" algn="l">
              <a:spcBef>
                <a:spcPts val="0"/>
              </a:spcBef>
              <a:spcAft>
                <a:spcPts val="0"/>
              </a:spcAft>
              <a:buNone/>
            </a:pPr>
            <a:r>
              <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Walk thru the process specific to project</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Share visual of LR</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Anything interesting?</a:t>
            </a:r>
            <a:endParaRPr sz="1200">
              <a:solidFill>
                <a:srgbClr val="15110E"/>
              </a:solidFill>
              <a:latin typeface="Albert Sans"/>
              <a:ea typeface="Albert Sans"/>
              <a:cs typeface="Albert Sans"/>
              <a:sym typeface="Albert Sans"/>
            </a:endParaRPr>
          </a:p>
          <a:p>
            <a:pPr indent="-213359" lvl="0" marL="274320" rtl="0" algn="l">
              <a:spcBef>
                <a:spcPts val="0"/>
              </a:spcBef>
              <a:spcAft>
                <a:spcPts val="0"/>
              </a:spcAft>
              <a:buClr>
                <a:srgbClr val="B8B652"/>
              </a:buClr>
              <a:buSzPts val="1200"/>
              <a:buFont typeface="Albert Sans"/>
              <a:buChar char="■"/>
            </a:pPr>
            <a:r>
              <a:rPr lang="en" sz="1200">
                <a:solidFill>
                  <a:srgbClr val="15110E"/>
                </a:solidFill>
                <a:latin typeface="Albert Sans"/>
                <a:ea typeface="Albert Sans"/>
                <a:cs typeface="Albert Sans"/>
                <a:sym typeface="Albert Sans"/>
              </a:rPr>
              <a:t>MSE train and test</a:t>
            </a:r>
            <a:endParaRPr sz="1200">
              <a:solidFill>
                <a:srgbClr val="15110E"/>
              </a:solidFill>
              <a:latin typeface="Albert Sans"/>
              <a:ea typeface="Albert Sans"/>
              <a:cs typeface="Albert Sans"/>
              <a:sym typeface="Albert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d5da4b7da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d5da4b7da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graphs illustrate the coefficient-shrinking characteristics of lasso and ridge regression. Lasso shrinks some coefficients to zero, while ridge reduces them close to zero. However, he black vertical dashed line, which indicates that the optimal lambda, for both models is near zero, which means that in this case both models aren’t really penalizing large coefficients. And since both lambdas are basically the same, so as we will see later, they have identical results. In addition, since </a:t>
            </a:r>
            <a:r>
              <a:rPr lang="en"/>
              <a:t>the</a:t>
            </a:r>
            <a:r>
              <a:rPr lang="en"/>
              <a:t> optimal lambda is nearly zero, the results for these two models will also be very close to ordinary least squares regression as we will see later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d5da4b7d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d5da4b7d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lasso graph shows that both test and train MSE increase rapidly with the initial rise in lambda before plateauing. In contrast, the ridge graph indicates only a minimal increase in MSE beyond the optimal lambda. For both models, test MSE is larger than train MSE, </a:t>
            </a:r>
            <a:r>
              <a:rPr lang="en"/>
              <a:t>which</a:t>
            </a:r>
            <a:r>
              <a:rPr lang="en"/>
              <a:t> aligns with theory.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31ae2f7dc79_0_11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31ae2f7dc79_0_11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30.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pic>
        <p:nvPicPr>
          <p:cNvPr id="10" name="Google Shape;10;p2"/>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11" name="Google Shape;11;p2"/>
          <p:cNvSpPr txBox="1"/>
          <p:nvPr>
            <p:ph type="ctrTitle"/>
          </p:nvPr>
        </p:nvSpPr>
        <p:spPr>
          <a:xfrm>
            <a:off x="711750" y="1958600"/>
            <a:ext cx="4280100" cy="2649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5200"/>
              <a:buNone/>
              <a:defRPr sz="9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4572000" y="535000"/>
            <a:ext cx="3860400" cy="3882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47" name="Shape 47"/>
        <p:cNvGrpSpPr/>
        <p:nvPr/>
      </p:nvGrpSpPr>
      <p:grpSpPr>
        <a:xfrm>
          <a:off x="0" y="0"/>
          <a:ext cx="0" cy="0"/>
          <a:chOff x="0" y="0"/>
          <a:chExt cx="0" cy="0"/>
        </a:xfrm>
      </p:grpSpPr>
      <p:pic>
        <p:nvPicPr>
          <p:cNvPr id="48" name="Google Shape;48;p11"/>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49" name="Google Shape;49;p11"/>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50" name="Google Shape;50;p11"/>
          <p:cNvSpPr txBox="1"/>
          <p:nvPr>
            <p:ph hasCustomPrompt="1" type="title"/>
          </p:nvPr>
        </p:nvSpPr>
        <p:spPr>
          <a:xfrm>
            <a:off x="715100" y="3068600"/>
            <a:ext cx="7713900" cy="1539900"/>
          </a:xfrm>
          <a:prstGeom prst="rect">
            <a:avLst/>
          </a:prstGeom>
        </p:spPr>
        <p:txBody>
          <a:bodyPr anchorCtr="0" anchor="t" bIns="91425" lIns="91425" spcFirstLastPara="1" rIns="91425" wrap="square" tIns="91425">
            <a:noAutofit/>
          </a:bodyPr>
          <a:lstStyle>
            <a:lvl1pPr lvl="0">
              <a:spcBef>
                <a:spcPts val="0"/>
              </a:spcBef>
              <a:spcAft>
                <a:spcPts val="0"/>
              </a:spcAft>
              <a:buSzPts val="9600"/>
              <a:buNone/>
              <a:defRPr sz="9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lt1"/>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55" name="Google Shape;55;p13"/>
          <p:cNvSpPr txBox="1"/>
          <p:nvPr>
            <p:ph hasCustomPrompt="1" type="title"/>
          </p:nvPr>
        </p:nvSpPr>
        <p:spPr>
          <a:xfrm>
            <a:off x="1070650" y="13673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1" type="subTitle"/>
          </p:nvPr>
        </p:nvSpPr>
        <p:spPr>
          <a:xfrm>
            <a:off x="1609075" y="1367325"/>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57" name="Google Shape;57;p13"/>
          <p:cNvSpPr txBox="1"/>
          <p:nvPr>
            <p:ph idx="2"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58" name="Google Shape;58;p13"/>
          <p:cNvSpPr txBox="1"/>
          <p:nvPr>
            <p:ph hasCustomPrompt="1" idx="3" type="title"/>
          </p:nvPr>
        </p:nvSpPr>
        <p:spPr>
          <a:xfrm>
            <a:off x="1070650" y="21035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p:nvPr>
            <p:ph idx="4" type="subTitle"/>
          </p:nvPr>
        </p:nvSpPr>
        <p:spPr>
          <a:xfrm>
            <a:off x="1609075" y="2103524"/>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0" name="Google Shape;60;p13"/>
          <p:cNvSpPr txBox="1"/>
          <p:nvPr>
            <p:ph hasCustomPrompt="1" idx="5" type="title"/>
          </p:nvPr>
        </p:nvSpPr>
        <p:spPr>
          <a:xfrm>
            <a:off x="1070650" y="2839750"/>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p:nvPr>
            <p:ph idx="6" type="subTitle"/>
          </p:nvPr>
        </p:nvSpPr>
        <p:spPr>
          <a:xfrm>
            <a:off x="1609075" y="2839748"/>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2" name="Google Shape;62;p13"/>
          <p:cNvSpPr txBox="1"/>
          <p:nvPr>
            <p:ph hasCustomPrompt="1" idx="7" type="title"/>
          </p:nvPr>
        </p:nvSpPr>
        <p:spPr>
          <a:xfrm>
            <a:off x="1070650" y="3575950"/>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idx="8" type="subTitle"/>
          </p:nvPr>
        </p:nvSpPr>
        <p:spPr>
          <a:xfrm>
            <a:off x="1609075" y="3575948"/>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4" name="Google Shape;64;p13"/>
          <p:cNvSpPr txBox="1"/>
          <p:nvPr>
            <p:ph hasCustomPrompt="1" idx="9" type="title"/>
          </p:nvPr>
        </p:nvSpPr>
        <p:spPr>
          <a:xfrm>
            <a:off x="4927449" y="13673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idx="13" type="subTitle"/>
          </p:nvPr>
        </p:nvSpPr>
        <p:spPr>
          <a:xfrm>
            <a:off x="5465950" y="1367325"/>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6" name="Google Shape;66;p13"/>
          <p:cNvSpPr txBox="1"/>
          <p:nvPr>
            <p:ph hasCustomPrompt="1" idx="14" type="title"/>
          </p:nvPr>
        </p:nvSpPr>
        <p:spPr>
          <a:xfrm>
            <a:off x="4927449" y="2103522"/>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idx="15" type="subTitle"/>
          </p:nvPr>
        </p:nvSpPr>
        <p:spPr>
          <a:xfrm>
            <a:off x="5465950" y="2103519"/>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8" name="Google Shape;68;p13"/>
          <p:cNvSpPr txBox="1"/>
          <p:nvPr>
            <p:ph hasCustomPrompt="1" idx="16" type="title"/>
          </p:nvPr>
        </p:nvSpPr>
        <p:spPr>
          <a:xfrm>
            <a:off x="4927449" y="2839728"/>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idx="17" type="subTitle"/>
          </p:nvPr>
        </p:nvSpPr>
        <p:spPr>
          <a:xfrm>
            <a:off x="5465950" y="2839721"/>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70" name="Google Shape;70;p13"/>
          <p:cNvSpPr txBox="1"/>
          <p:nvPr>
            <p:ph hasCustomPrompt="1" idx="18" type="title"/>
          </p:nvPr>
        </p:nvSpPr>
        <p:spPr>
          <a:xfrm>
            <a:off x="4927449" y="35759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p:nvPr>
            <p:ph idx="19" type="subTitle"/>
          </p:nvPr>
        </p:nvSpPr>
        <p:spPr>
          <a:xfrm>
            <a:off x="5465950" y="3575916"/>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lt1"/>
        </a:solidFill>
      </p:bgPr>
    </p:bg>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2">
            <a:alphaModFix/>
          </a:blip>
          <a:srcRect b="-35825" l="-6643" r="27548" t="13471"/>
          <a:stretch/>
        </p:blipFill>
        <p:spPr>
          <a:xfrm>
            <a:off x="5819050" y="0"/>
            <a:ext cx="3324950" cy="5143500"/>
          </a:xfrm>
          <a:prstGeom prst="rect">
            <a:avLst/>
          </a:prstGeom>
          <a:noFill/>
          <a:ln>
            <a:noFill/>
          </a:ln>
        </p:spPr>
      </p:pic>
      <p:pic>
        <p:nvPicPr>
          <p:cNvPr id="74" name="Google Shape;74;p14"/>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75" name="Google Shape;75;p14"/>
          <p:cNvSpPr txBox="1"/>
          <p:nvPr>
            <p:ph idx="1" type="subTitle"/>
          </p:nvPr>
        </p:nvSpPr>
        <p:spPr>
          <a:xfrm>
            <a:off x="715100" y="1503175"/>
            <a:ext cx="5930100" cy="2005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76" name="Google Shape;76;p14"/>
          <p:cNvSpPr txBox="1"/>
          <p:nvPr>
            <p:ph idx="2" type="subTitle"/>
          </p:nvPr>
        </p:nvSpPr>
        <p:spPr>
          <a:xfrm>
            <a:off x="715100" y="3965300"/>
            <a:ext cx="5930100" cy="456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lt1"/>
        </a:solidFill>
      </p:bgPr>
    </p:bg>
    <p:spTree>
      <p:nvGrpSpPr>
        <p:cNvPr id="77" name="Shape 77"/>
        <p:cNvGrpSpPr/>
        <p:nvPr/>
      </p:nvGrpSpPr>
      <p:grpSpPr>
        <a:xfrm>
          <a:off x="0" y="0"/>
          <a:ext cx="0" cy="0"/>
          <a:chOff x="0" y="0"/>
          <a:chExt cx="0" cy="0"/>
        </a:xfrm>
      </p:grpSpPr>
      <p:pic>
        <p:nvPicPr>
          <p:cNvPr id="78" name="Google Shape;78;p15"/>
          <p:cNvPicPr preferRelativeResize="0"/>
          <p:nvPr/>
        </p:nvPicPr>
        <p:blipFill rotWithShape="1">
          <a:blip r:embed="rId2">
            <a:alphaModFix/>
          </a:blip>
          <a:srcRect b="2272" l="-19689" r="19690" t="41478"/>
          <a:stretch/>
        </p:blipFill>
        <p:spPr>
          <a:xfrm flipH="1" rot="10800000">
            <a:off x="0" y="-2285"/>
            <a:ext cx="9144000" cy="5148070"/>
          </a:xfrm>
          <a:prstGeom prst="rect">
            <a:avLst/>
          </a:prstGeom>
          <a:noFill/>
          <a:ln>
            <a:noFill/>
          </a:ln>
        </p:spPr>
      </p:pic>
      <p:sp>
        <p:nvSpPr>
          <p:cNvPr id="79" name="Google Shape;79;p15"/>
          <p:cNvSpPr txBox="1"/>
          <p:nvPr>
            <p:ph type="title"/>
          </p:nvPr>
        </p:nvSpPr>
        <p:spPr>
          <a:xfrm>
            <a:off x="715100" y="2259575"/>
            <a:ext cx="4276800" cy="2317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70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0" name="Google Shape;80;p15"/>
          <p:cNvSpPr txBox="1"/>
          <p:nvPr>
            <p:ph idx="1" type="body"/>
          </p:nvPr>
        </p:nvSpPr>
        <p:spPr>
          <a:xfrm>
            <a:off x="4572000" y="535000"/>
            <a:ext cx="3856500" cy="809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4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bg>
      <p:bgPr>
        <a:solidFill>
          <a:schemeClr val="lt1"/>
        </a:solidFill>
      </p:bgPr>
    </p:bg>
    <p:spTree>
      <p:nvGrpSpPr>
        <p:cNvPr id="81" name="Shape 81"/>
        <p:cNvGrpSpPr/>
        <p:nvPr/>
      </p:nvGrpSpPr>
      <p:grpSpPr>
        <a:xfrm>
          <a:off x="0" y="0"/>
          <a:ext cx="0" cy="0"/>
          <a:chOff x="0" y="0"/>
          <a:chExt cx="0" cy="0"/>
        </a:xfrm>
      </p:grpSpPr>
      <p:pic>
        <p:nvPicPr>
          <p:cNvPr id="82" name="Google Shape;82;p16"/>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83" name="Google Shape;83;p16"/>
          <p:cNvSpPr txBox="1"/>
          <p:nvPr>
            <p:ph type="title"/>
          </p:nvPr>
        </p:nvSpPr>
        <p:spPr>
          <a:xfrm>
            <a:off x="715100"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4" name="Google Shape;84;p16"/>
          <p:cNvSpPr txBox="1"/>
          <p:nvPr>
            <p:ph idx="1" type="body"/>
          </p:nvPr>
        </p:nvSpPr>
        <p:spPr>
          <a:xfrm>
            <a:off x="715100"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bg>
      <p:bgPr>
        <a:solidFill>
          <a:schemeClr val="lt1"/>
        </a:solidFill>
      </p:bgPr>
    </p:bg>
    <p:spTree>
      <p:nvGrpSpPr>
        <p:cNvPr id="85" name="Shape 85"/>
        <p:cNvGrpSpPr/>
        <p:nvPr/>
      </p:nvGrpSpPr>
      <p:grpSpPr>
        <a:xfrm>
          <a:off x="0" y="0"/>
          <a:ext cx="0" cy="0"/>
          <a:chOff x="0" y="0"/>
          <a:chExt cx="0" cy="0"/>
        </a:xfrm>
      </p:grpSpPr>
      <p:pic>
        <p:nvPicPr>
          <p:cNvPr id="86" name="Google Shape;86;p17"/>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87" name="Google Shape;87;p17"/>
          <p:cNvSpPr txBox="1"/>
          <p:nvPr>
            <p:ph type="title"/>
          </p:nvPr>
        </p:nvSpPr>
        <p:spPr>
          <a:xfrm>
            <a:off x="4302272"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8" name="Google Shape;88;p17"/>
          <p:cNvSpPr txBox="1"/>
          <p:nvPr>
            <p:ph idx="1" type="body"/>
          </p:nvPr>
        </p:nvSpPr>
        <p:spPr>
          <a:xfrm>
            <a:off x="4302272"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
    <p:bg>
      <p:bgPr>
        <a:solidFill>
          <a:schemeClr val="lt1"/>
        </a:solidFill>
      </p:bgPr>
    </p:bg>
    <p:spTree>
      <p:nvGrpSpPr>
        <p:cNvPr id="89" name="Shape 89"/>
        <p:cNvGrpSpPr/>
        <p:nvPr/>
      </p:nvGrpSpPr>
      <p:grpSpPr>
        <a:xfrm>
          <a:off x="0" y="0"/>
          <a:ext cx="0" cy="0"/>
          <a:chOff x="0" y="0"/>
          <a:chExt cx="0" cy="0"/>
        </a:xfrm>
      </p:grpSpPr>
      <p:pic>
        <p:nvPicPr>
          <p:cNvPr id="90" name="Google Shape;90;p18"/>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91" name="Google Shape;91;p18"/>
          <p:cNvSpPr txBox="1"/>
          <p:nvPr>
            <p:ph type="title"/>
          </p:nvPr>
        </p:nvSpPr>
        <p:spPr>
          <a:xfrm>
            <a:off x="1545472"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92" name="Google Shape;92;p18"/>
          <p:cNvSpPr txBox="1"/>
          <p:nvPr>
            <p:ph idx="1" type="body"/>
          </p:nvPr>
        </p:nvSpPr>
        <p:spPr>
          <a:xfrm>
            <a:off x="1545472"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lt1"/>
        </a:solidFill>
      </p:bgPr>
    </p:bg>
    <p:spTree>
      <p:nvGrpSpPr>
        <p:cNvPr id="93" name="Shape 93"/>
        <p:cNvGrpSpPr/>
        <p:nvPr/>
      </p:nvGrpSpPr>
      <p:grpSpPr>
        <a:xfrm>
          <a:off x="0" y="0"/>
          <a:ext cx="0" cy="0"/>
          <a:chOff x="0" y="0"/>
          <a:chExt cx="0" cy="0"/>
        </a:xfrm>
      </p:grpSpPr>
      <p:pic>
        <p:nvPicPr>
          <p:cNvPr id="94" name="Google Shape;94;p19"/>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95" name="Google Shape;95;p19"/>
          <p:cNvSpPr txBox="1"/>
          <p:nvPr>
            <p:ph idx="1" type="subTitle"/>
          </p:nvPr>
        </p:nvSpPr>
        <p:spPr>
          <a:xfrm>
            <a:off x="715100" y="2046500"/>
            <a:ext cx="59301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6" name="Google Shape;96;p19"/>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97" name="Google Shape;97;p19"/>
          <p:cNvSpPr txBox="1"/>
          <p:nvPr>
            <p:ph idx="2" type="subTitle"/>
          </p:nvPr>
        </p:nvSpPr>
        <p:spPr>
          <a:xfrm>
            <a:off x="715100" y="3299000"/>
            <a:ext cx="59301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8" name="Google Shape;98;p19"/>
          <p:cNvSpPr txBox="1"/>
          <p:nvPr>
            <p:ph idx="3" type="subTitle"/>
          </p:nvPr>
        </p:nvSpPr>
        <p:spPr>
          <a:xfrm>
            <a:off x="715100" y="1666700"/>
            <a:ext cx="59301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99" name="Google Shape;99;p19"/>
          <p:cNvSpPr txBox="1"/>
          <p:nvPr>
            <p:ph idx="4" type="subTitle"/>
          </p:nvPr>
        </p:nvSpPr>
        <p:spPr>
          <a:xfrm>
            <a:off x="715100" y="2919200"/>
            <a:ext cx="59301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solidFill>
          <a:schemeClr val="lt1"/>
        </a:solidFill>
      </p:bgPr>
    </p:bg>
    <p:spTree>
      <p:nvGrpSpPr>
        <p:cNvPr id="100" name="Shape 100"/>
        <p:cNvGrpSpPr/>
        <p:nvPr/>
      </p:nvGrpSpPr>
      <p:grpSpPr>
        <a:xfrm>
          <a:off x="0" y="0"/>
          <a:ext cx="0" cy="0"/>
          <a:chOff x="0" y="0"/>
          <a:chExt cx="0" cy="0"/>
        </a:xfrm>
      </p:grpSpPr>
      <p:pic>
        <p:nvPicPr>
          <p:cNvPr id="101" name="Google Shape;101;p20"/>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02" name="Google Shape;102;p20"/>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03" name="Google Shape;103;p20"/>
          <p:cNvSpPr txBox="1"/>
          <p:nvPr>
            <p:ph idx="1" type="subTitle"/>
          </p:nvPr>
        </p:nvSpPr>
        <p:spPr>
          <a:xfrm>
            <a:off x="715100"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4" name="Google Shape;104;p2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05" name="Google Shape;105;p20"/>
          <p:cNvSpPr txBox="1"/>
          <p:nvPr>
            <p:ph idx="2" type="subTitle"/>
          </p:nvPr>
        </p:nvSpPr>
        <p:spPr>
          <a:xfrm>
            <a:off x="715100"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6" name="Google Shape;106;p20"/>
          <p:cNvSpPr txBox="1"/>
          <p:nvPr>
            <p:ph idx="3" type="subTitle"/>
          </p:nvPr>
        </p:nvSpPr>
        <p:spPr>
          <a:xfrm>
            <a:off x="3506100"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7" name="Google Shape;107;p20"/>
          <p:cNvSpPr txBox="1"/>
          <p:nvPr>
            <p:ph idx="4" type="subTitle"/>
          </p:nvPr>
        </p:nvSpPr>
        <p:spPr>
          <a:xfrm>
            <a:off x="3506099"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8" name="Google Shape;108;p20"/>
          <p:cNvSpPr txBox="1"/>
          <p:nvPr>
            <p:ph idx="5" type="subTitle"/>
          </p:nvPr>
        </p:nvSpPr>
        <p:spPr>
          <a:xfrm>
            <a:off x="6297202"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 name="Google Shape;109;p20"/>
          <p:cNvSpPr txBox="1"/>
          <p:nvPr>
            <p:ph idx="6" type="subTitle"/>
          </p:nvPr>
        </p:nvSpPr>
        <p:spPr>
          <a:xfrm>
            <a:off x="6297200"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5" name="Google Shape;15;p3"/>
          <p:cNvPicPr preferRelativeResize="0"/>
          <p:nvPr/>
        </p:nvPicPr>
        <p:blipFill rotWithShape="1">
          <a:blip r:embed="rId3">
            <a:alphaModFix/>
          </a:blip>
          <a:srcRect b="-40" l="36283" r="-6" t="30"/>
          <a:stretch/>
        </p:blipFill>
        <p:spPr>
          <a:xfrm rot="10800000">
            <a:off x="5864950" y="-3275"/>
            <a:ext cx="3279050" cy="5146775"/>
          </a:xfrm>
          <a:prstGeom prst="rect">
            <a:avLst/>
          </a:prstGeom>
          <a:noFill/>
          <a:ln>
            <a:noFill/>
          </a:ln>
        </p:spPr>
      </p:pic>
      <p:sp>
        <p:nvSpPr>
          <p:cNvPr id="16" name="Google Shape;16;p3"/>
          <p:cNvSpPr txBox="1"/>
          <p:nvPr>
            <p:ph type="title"/>
          </p:nvPr>
        </p:nvSpPr>
        <p:spPr>
          <a:xfrm>
            <a:off x="715100" y="3328050"/>
            <a:ext cx="7708800" cy="1253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7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715100" y="2074250"/>
            <a:ext cx="7708800" cy="1253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6000"/>
              <a:buNone/>
              <a:defRPr sz="7000">
                <a:solidFill>
                  <a:schemeClr val="lt2"/>
                </a:solidFill>
              </a:defRPr>
            </a:lvl1pPr>
            <a:lvl2pPr lvl="1" rtl="0" algn="ctr">
              <a:spcBef>
                <a:spcPts val="0"/>
              </a:spcBef>
              <a:spcAft>
                <a:spcPts val="0"/>
              </a:spcAft>
              <a:buClr>
                <a:schemeClr val="lt2"/>
              </a:buClr>
              <a:buSzPts val="6000"/>
              <a:buNone/>
              <a:defRPr sz="6000">
                <a:solidFill>
                  <a:schemeClr val="lt2"/>
                </a:solidFill>
              </a:defRPr>
            </a:lvl2pPr>
            <a:lvl3pPr lvl="2" rtl="0" algn="ctr">
              <a:spcBef>
                <a:spcPts val="0"/>
              </a:spcBef>
              <a:spcAft>
                <a:spcPts val="0"/>
              </a:spcAft>
              <a:buClr>
                <a:schemeClr val="lt2"/>
              </a:buClr>
              <a:buSzPts val="6000"/>
              <a:buNone/>
              <a:defRPr sz="6000">
                <a:solidFill>
                  <a:schemeClr val="lt2"/>
                </a:solidFill>
              </a:defRPr>
            </a:lvl3pPr>
            <a:lvl4pPr lvl="3" rtl="0" algn="ctr">
              <a:spcBef>
                <a:spcPts val="0"/>
              </a:spcBef>
              <a:spcAft>
                <a:spcPts val="0"/>
              </a:spcAft>
              <a:buClr>
                <a:schemeClr val="lt2"/>
              </a:buClr>
              <a:buSzPts val="6000"/>
              <a:buNone/>
              <a:defRPr sz="6000">
                <a:solidFill>
                  <a:schemeClr val="lt2"/>
                </a:solidFill>
              </a:defRPr>
            </a:lvl4pPr>
            <a:lvl5pPr lvl="4" rtl="0" algn="ctr">
              <a:spcBef>
                <a:spcPts val="0"/>
              </a:spcBef>
              <a:spcAft>
                <a:spcPts val="0"/>
              </a:spcAft>
              <a:buClr>
                <a:schemeClr val="lt2"/>
              </a:buClr>
              <a:buSzPts val="6000"/>
              <a:buNone/>
              <a:defRPr sz="6000">
                <a:solidFill>
                  <a:schemeClr val="lt2"/>
                </a:solidFill>
              </a:defRPr>
            </a:lvl5pPr>
            <a:lvl6pPr lvl="5" rtl="0" algn="ctr">
              <a:spcBef>
                <a:spcPts val="0"/>
              </a:spcBef>
              <a:spcAft>
                <a:spcPts val="0"/>
              </a:spcAft>
              <a:buClr>
                <a:schemeClr val="lt2"/>
              </a:buClr>
              <a:buSzPts val="6000"/>
              <a:buNone/>
              <a:defRPr sz="6000">
                <a:solidFill>
                  <a:schemeClr val="lt2"/>
                </a:solidFill>
              </a:defRPr>
            </a:lvl6pPr>
            <a:lvl7pPr lvl="6" rtl="0" algn="ctr">
              <a:spcBef>
                <a:spcPts val="0"/>
              </a:spcBef>
              <a:spcAft>
                <a:spcPts val="0"/>
              </a:spcAft>
              <a:buClr>
                <a:schemeClr val="lt2"/>
              </a:buClr>
              <a:buSzPts val="6000"/>
              <a:buNone/>
              <a:defRPr sz="6000">
                <a:solidFill>
                  <a:schemeClr val="lt2"/>
                </a:solidFill>
              </a:defRPr>
            </a:lvl7pPr>
            <a:lvl8pPr lvl="7" rtl="0" algn="ctr">
              <a:spcBef>
                <a:spcPts val="0"/>
              </a:spcBef>
              <a:spcAft>
                <a:spcPts val="0"/>
              </a:spcAft>
              <a:buClr>
                <a:schemeClr val="lt2"/>
              </a:buClr>
              <a:buSzPts val="6000"/>
              <a:buNone/>
              <a:defRPr sz="6000">
                <a:solidFill>
                  <a:schemeClr val="lt2"/>
                </a:solidFill>
              </a:defRPr>
            </a:lvl8pPr>
            <a:lvl9pPr lvl="8" rtl="0" algn="ctr">
              <a:spcBef>
                <a:spcPts val="0"/>
              </a:spcBef>
              <a:spcAft>
                <a:spcPts val="0"/>
              </a:spcAft>
              <a:buClr>
                <a:schemeClr val="lt2"/>
              </a:buClr>
              <a:buSzPts val="6000"/>
              <a:buNone/>
              <a:defRPr sz="6000">
                <a:solidFill>
                  <a:schemeClr val="lt2"/>
                </a:solidFill>
              </a:defRPr>
            </a:lvl9pPr>
          </a:lstStyle>
          <a:p>
            <a:r>
              <a:t>xx%</a:t>
            </a:r>
          </a:p>
        </p:txBody>
      </p:sp>
      <p:sp>
        <p:nvSpPr>
          <p:cNvPr id="18" name="Google Shape;18;p3"/>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bg>
      <p:bgPr>
        <a:solidFill>
          <a:schemeClr val="lt1"/>
        </a:solidFill>
      </p:bgPr>
    </p:bg>
    <p:spTree>
      <p:nvGrpSpPr>
        <p:cNvPr id="110" name="Shape 110"/>
        <p:cNvGrpSpPr/>
        <p:nvPr/>
      </p:nvGrpSpPr>
      <p:grpSpPr>
        <a:xfrm>
          <a:off x="0" y="0"/>
          <a:ext cx="0" cy="0"/>
          <a:chOff x="0" y="0"/>
          <a:chExt cx="0" cy="0"/>
        </a:xfrm>
      </p:grpSpPr>
      <p:pic>
        <p:nvPicPr>
          <p:cNvPr id="111" name="Google Shape;111;p21"/>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12" name="Google Shape;112;p21"/>
          <p:cNvSpPr txBox="1"/>
          <p:nvPr>
            <p:ph idx="1" type="subTitle"/>
          </p:nvPr>
        </p:nvSpPr>
        <p:spPr>
          <a:xfrm>
            <a:off x="715100"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 name="Google Shape;113;p2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14" name="Google Shape;114;p21"/>
          <p:cNvSpPr txBox="1"/>
          <p:nvPr>
            <p:ph idx="2" type="subTitle"/>
          </p:nvPr>
        </p:nvSpPr>
        <p:spPr>
          <a:xfrm>
            <a:off x="715100"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5" name="Google Shape;115;p21"/>
          <p:cNvSpPr txBox="1"/>
          <p:nvPr>
            <p:ph idx="3" type="subTitle"/>
          </p:nvPr>
        </p:nvSpPr>
        <p:spPr>
          <a:xfrm>
            <a:off x="3506099"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21"/>
          <p:cNvSpPr txBox="1"/>
          <p:nvPr>
            <p:ph idx="4" type="subTitle"/>
          </p:nvPr>
        </p:nvSpPr>
        <p:spPr>
          <a:xfrm>
            <a:off x="3506099"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7" name="Google Shape;117;p21"/>
          <p:cNvSpPr txBox="1"/>
          <p:nvPr>
            <p:ph idx="5" type="subTitle"/>
          </p:nvPr>
        </p:nvSpPr>
        <p:spPr>
          <a:xfrm>
            <a:off x="6297200"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 name="Google Shape;118;p21"/>
          <p:cNvSpPr txBox="1"/>
          <p:nvPr>
            <p:ph idx="6" type="subTitle"/>
          </p:nvPr>
        </p:nvSpPr>
        <p:spPr>
          <a:xfrm>
            <a:off x="6297200"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solidFill>
          <a:schemeClr val="lt1"/>
        </a:solidFill>
      </p:bgPr>
    </p:bg>
    <p:spTree>
      <p:nvGrpSpPr>
        <p:cNvPr id="119" name="Shape 119"/>
        <p:cNvGrpSpPr/>
        <p:nvPr/>
      </p:nvGrpSpPr>
      <p:grpSpPr>
        <a:xfrm>
          <a:off x="0" y="0"/>
          <a:ext cx="0" cy="0"/>
          <a:chOff x="0" y="0"/>
          <a:chExt cx="0" cy="0"/>
        </a:xfrm>
      </p:grpSpPr>
      <p:pic>
        <p:nvPicPr>
          <p:cNvPr id="120" name="Google Shape;120;p22"/>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121" name="Google Shape;121;p22"/>
          <p:cNvSpPr txBox="1"/>
          <p:nvPr>
            <p:ph idx="1" type="subTitle"/>
          </p:nvPr>
        </p:nvSpPr>
        <p:spPr>
          <a:xfrm>
            <a:off x="715100" y="20465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2" name="Google Shape;122;p22"/>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23" name="Google Shape;123;p22"/>
          <p:cNvSpPr txBox="1"/>
          <p:nvPr>
            <p:ph idx="2" type="subTitle"/>
          </p:nvPr>
        </p:nvSpPr>
        <p:spPr>
          <a:xfrm>
            <a:off x="715100" y="32990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4" name="Google Shape;124;p22"/>
          <p:cNvSpPr txBox="1"/>
          <p:nvPr>
            <p:ph idx="3" type="subTitle"/>
          </p:nvPr>
        </p:nvSpPr>
        <p:spPr>
          <a:xfrm>
            <a:off x="715100" y="16667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5" name="Google Shape;125;p22"/>
          <p:cNvSpPr txBox="1"/>
          <p:nvPr>
            <p:ph idx="4" type="subTitle"/>
          </p:nvPr>
        </p:nvSpPr>
        <p:spPr>
          <a:xfrm>
            <a:off x="715100" y="29192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6" name="Google Shape;126;p22"/>
          <p:cNvSpPr txBox="1"/>
          <p:nvPr>
            <p:ph idx="5" type="subTitle"/>
          </p:nvPr>
        </p:nvSpPr>
        <p:spPr>
          <a:xfrm>
            <a:off x="4648300" y="20465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22"/>
          <p:cNvSpPr txBox="1"/>
          <p:nvPr>
            <p:ph idx="6" type="subTitle"/>
          </p:nvPr>
        </p:nvSpPr>
        <p:spPr>
          <a:xfrm>
            <a:off x="4648300" y="32990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22"/>
          <p:cNvSpPr txBox="1"/>
          <p:nvPr>
            <p:ph idx="7" type="subTitle"/>
          </p:nvPr>
        </p:nvSpPr>
        <p:spPr>
          <a:xfrm>
            <a:off x="4648300" y="16667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9" name="Google Shape;129;p22"/>
          <p:cNvSpPr txBox="1"/>
          <p:nvPr>
            <p:ph idx="8" type="subTitle"/>
          </p:nvPr>
        </p:nvSpPr>
        <p:spPr>
          <a:xfrm>
            <a:off x="4648300" y="29192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solidFill>
          <a:schemeClr val="lt1"/>
        </a:solidFill>
      </p:bgPr>
    </p:bg>
    <p:spTree>
      <p:nvGrpSpPr>
        <p:cNvPr id="130" name="Shape 130"/>
        <p:cNvGrpSpPr/>
        <p:nvPr/>
      </p:nvGrpSpPr>
      <p:grpSpPr>
        <a:xfrm>
          <a:off x="0" y="0"/>
          <a:ext cx="0" cy="0"/>
          <a:chOff x="0" y="0"/>
          <a:chExt cx="0" cy="0"/>
        </a:xfrm>
      </p:grpSpPr>
      <p:sp>
        <p:nvSpPr>
          <p:cNvPr id="131" name="Google Shape;131;p23"/>
          <p:cNvSpPr txBox="1"/>
          <p:nvPr>
            <p:ph idx="1" type="subTitle"/>
          </p:nvPr>
        </p:nvSpPr>
        <p:spPr>
          <a:xfrm>
            <a:off x="715100"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2" name="Google Shape;132;p23"/>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33" name="Google Shape;133;p23"/>
          <p:cNvSpPr txBox="1"/>
          <p:nvPr>
            <p:ph idx="2" type="subTitle"/>
          </p:nvPr>
        </p:nvSpPr>
        <p:spPr>
          <a:xfrm>
            <a:off x="715100"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4" name="Google Shape;134;p23"/>
          <p:cNvSpPr txBox="1"/>
          <p:nvPr>
            <p:ph idx="3" type="subTitle"/>
          </p:nvPr>
        </p:nvSpPr>
        <p:spPr>
          <a:xfrm>
            <a:off x="715100"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5" name="Google Shape;135;p23"/>
          <p:cNvSpPr txBox="1"/>
          <p:nvPr>
            <p:ph idx="4" type="subTitle"/>
          </p:nvPr>
        </p:nvSpPr>
        <p:spPr>
          <a:xfrm>
            <a:off x="715100"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6" name="Google Shape;136;p23"/>
          <p:cNvSpPr txBox="1"/>
          <p:nvPr>
            <p:ph idx="5" type="subTitle"/>
          </p:nvPr>
        </p:nvSpPr>
        <p:spPr>
          <a:xfrm>
            <a:off x="3355799"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7" name="Google Shape;137;p23"/>
          <p:cNvSpPr txBox="1"/>
          <p:nvPr>
            <p:ph idx="6" type="subTitle"/>
          </p:nvPr>
        </p:nvSpPr>
        <p:spPr>
          <a:xfrm>
            <a:off x="3355799"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23"/>
          <p:cNvSpPr txBox="1"/>
          <p:nvPr>
            <p:ph idx="7" type="subTitle"/>
          </p:nvPr>
        </p:nvSpPr>
        <p:spPr>
          <a:xfrm>
            <a:off x="3355800"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9" name="Google Shape;139;p23"/>
          <p:cNvSpPr txBox="1"/>
          <p:nvPr>
            <p:ph idx="8" type="subTitle"/>
          </p:nvPr>
        </p:nvSpPr>
        <p:spPr>
          <a:xfrm>
            <a:off x="3355800"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0" name="Google Shape;140;p23"/>
          <p:cNvSpPr txBox="1"/>
          <p:nvPr>
            <p:ph idx="9" type="subTitle"/>
          </p:nvPr>
        </p:nvSpPr>
        <p:spPr>
          <a:xfrm>
            <a:off x="5996501"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23"/>
          <p:cNvSpPr txBox="1"/>
          <p:nvPr>
            <p:ph idx="13" type="subTitle"/>
          </p:nvPr>
        </p:nvSpPr>
        <p:spPr>
          <a:xfrm>
            <a:off x="5996501"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23"/>
          <p:cNvSpPr txBox="1"/>
          <p:nvPr>
            <p:ph idx="14" type="subTitle"/>
          </p:nvPr>
        </p:nvSpPr>
        <p:spPr>
          <a:xfrm>
            <a:off x="5996503"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3" name="Google Shape;143;p23"/>
          <p:cNvSpPr txBox="1"/>
          <p:nvPr>
            <p:ph idx="15" type="subTitle"/>
          </p:nvPr>
        </p:nvSpPr>
        <p:spPr>
          <a:xfrm>
            <a:off x="5996503"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lt1"/>
        </a:solidFill>
      </p:bgPr>
    </p:bg>
    <p:spTree>
      <p:nvGrpSpPr>
        <p:cNvPr id="144" name="Shape 144"/>
        <p:cNvGrpSpPr/>
        <p:nvPr/>
      </p:nvGrpSpPr>
      <p:grpSpPr>
        <a:xfrm>
          <a:off x="0" y="0"/>
          <a:ext cx="0" cy="0"/>
          <a:chOff x="0" y="0"/>
          <a:chExt cx="0" cy="0"/>
        </a:xfrm>
      </p:grpSpPr>
      <p:pic>
        <p:nvPicPr>
          <p:cNvPr id="145" name="Google Shape;145;p24"/>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46" name="Google Shape;146;p24"/>
          <p:cNvSpPr txBox="1"/>
          <p:nvPr>
            <p:ph hasCustomPrompt="1" type="title"/>
          </p:nvPr>
        </p:nvSpPr>
        <p:spPr>
          <a:xfrm>
            <a:off x="715100" y="983000"/>
            <a:ext cx="7713900" cy="9519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7" name="Google Shape;147;p24"/>
          <p:cNvSpPr txBox="1"/>
          <p:nvPr>
            <p:ph idx="1" type="subTitle"/>
          </p:nvPr>
        </p:nvSpPr>
        <p:spPr>
          <a:xfrm>
            <a:off x="715100" y="1858700"/>
            <a:ext cx="7713900" cy="60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8" name="Google Shape;148;p24"/>
          <p:cNvSpPr txBox="1"/>
          <p:nvPr>
            <p:ph hasCustomPrompt="1" idx="2" type="title"/>
          </p:nvPr>
        </p:nvSpPr>
        <p:spPr>
          <a:xfrm>
            <a:off x="715100" y="2921600"/>
            <a:ext cx="7713900" cy="9519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9" name="Google Shape;149;p24"/>
          <p:cNvSpPr txBox="1"/>
          <p:nvPr>
            <p:ph idx="3" type="subTitle"/>
          </p:nvPr>
        </p:nvSpPr>
        <p:spPr>
          <a:xfrm>
            <a:off x="715100" y="3797300"/>
            <a:ext cx="7713900" cy="60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bg>
      <p:bgPr>
        <a:solidFill>
          <a:schemeClr val="lt1"/>
        </a:solidFill>
      </p:bgPr>
    </p:bg>
    <p:spTree>
      <p:nvGrpSpPr>
        <p:cNvPr id="150" name="Shape 150"/>
        <p:cNvGrpSpPr/>
        <p:nvPr/>
      </p:nvGrpSpPr>
      <p:grpSpPr>
        <a:xfrm>
          <a:off x="0" y="0"/>
          <a:ext cx="0" cy="0"/>
          <a:chOff x="0" y="0"/>
          <a:chExt cx="0" cy="0"/>
        </a:xfrm>
      </p:grpSpPr>
      <p:pic>
        <p:nvPicPr>
          <p:cNvPr id="151" name="Google Shape;151;p25"/>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152" name="Google Shape;152;p2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153" name="Google Shape;153;p25"/>
          <p:cNvSpPr txBox="1"/>
          <p:nvPr>
            <p:ph hasCustomPrompt="1" idx="2" type="title"/>
          </p:nvPr>
        </p:nvSpPr>
        <p:spPr>
          <a:xfrm>
            <a:off x="715100" y="2532350"/>
            <a:ext cx="3780600" cy="456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4" name="Google Shape;154;p25"/>
          <p:cNvSpPr txBox="1"/>
          <p:nvPr>
            <p:ph idx="1" type="subTitle"/>
          </p:nvPr>
        </p:nvSpPr>
        <p:spPr>
          <a:xfrm>
            <a:off x="715100" y="3291950"/>
            <a:ext cx="3780600" cy="89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5" name="Google Shape;155;p25"/>
          <p:cNvSpPr txBox="1"/>
          <p:nvPr>
            <p:ph idx="3" type="subTitle"/>
          </p:nvPr>
        </p:nvSpPr>
        <p:spPr>
          <a:xfrm>
            <a:off x="715100" y="291215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6" name="Google Shape;156;p25"/>
          <p:cNvSpPr txBox="1"/>
          <p:nvPr>
            <p:ph idx="4" type="subTitle"/>
          </p:nvPr>
        </p:nvSpPr>
        <p:spPr>
          <a:xfrm>
            <a:off x="4648300" y="3291950"/>
            <a:ext cx="3780600" cy="89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7" name="Google Shape;157;p25"/>
          <p:cNvSpPr txBox="1"/>
          <p:nvPr>
            <p:ph idx="5" type="subTitle"/>
          </p:nvPr>
        </p:nvSpPr>
        <p:spPr>
          <a:xfrm>
            <a:off x="4648300" y="291215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8" name="Google Shape;158;p25"/>
          <p:cNvSpPr txBox="1"/>
          <p:nvPr>
            <p:ph hasCustomPrompt="1" idx="6" type="title"/>
          </p:nvPr>
        </p:nvSpPr>
        <p:spPr>
          <a:xfrm>
            <a:off x="4648300" y="2532350"/>
            <a:ext cx="3780600" cy="456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bg>
      <p:bgPr>
        <a:solidFill>
          <a:schemeClr val="lt1"/>
        </a:solidFill>
      </p:bgPr>
    </p:bg>
    <p:spTree>
      <p:nvGrpSpPr>
        <p:cNvPr id="159" name="Shape 159"/>
        <p:cNvGrpSpPr/>
        <p:nvPr/>
      </p:nvGrpSpPr>
      <p:grpSpPr>
        <a:xfrm>
          <a:off x="0" y="0"/>
          <a:ext cx="0" cy="0"/>
          <a:chOff x="0" y="0"/>
          <a:chExt cx="0" cy="0"/>
        </a:xfrm>
      </p:grpSpPr>
      <p:sp>
        <p:nvSpPr>
          <p:cNvPr id="160" name="Google Shape;160;p2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bg>
      <p:bgPr>
        <a:solidFill>
          <a:schemeClr val="lt1"/>
        </a:solidFill>
      </p:bgPr>
    </p:bg>
    <p:spTree>
      <p:nvGrpSpPr>
        <p:cNvPr id="161" name="Shape 161"/>
        <p:cNvGrpSpPr/>
        <p:nvPr/>
      </p:nvGrpSpPr>
      <p:grpSpPr>
        <a:xfrm>
          <a:off x="0" y="0"/>
          <a:ext cx="0" cy="0"/>
          <a:chOff x="0" y="0"/>
          <a:chExt cx="0" cy="0"/>
        </a:xfrm>
      </p:grpSpPr>
      <p:pic>
        <p:nvPicPr>
          <p:cNvPr id="162" name="Google Shape;162;p27"/>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63" name="Google Shape;163;p27"/>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64" name="Google Shape;164;p27"/>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bg>
      <p:bgPr>
        <a:solidFill>
          <a:schemeClr val="lt1"/>
        </a:solidFill>
      </p:bgPr>
    </p:bg>
    <p:spTree>
      <p:nvGrpSpPr>
        <p:cNvPr id="165" name="Shape 165"/>
        <p:cNvGrpSpPr/>
        <p:nvPr/>
      </p:nvGrpSpPr>
      <p:grpSpPr>
        <a:xfrm>
          <a:off x="0" y="0"/>
          <a:ext cx="0" cy="0"/>
          <a:chOff x="0" y="0"/>
          <a:chExt cx="0" cy="0"/>
        </a:xfrm>
      </p:grpSpPr>
      <p:pic>
        <p:nvPicPr>
          <p:cNvPr id="166" name="Google Shape;166;p28"/>
          <p:cNvPicPr preferRelativeResize="0"/>
          <p:nvPr/>
        </p:nvPicPr>
        <p:blipFill rotWithShape="1">
          <a:blip r:embed="rId2">
            <a:alphaModFix/>
          </a:blip>
          <a:srcRect b="-11170" l="-6643" r="27548" t="-11183"/>
          <a:stretch/>
        </p:blipFill>
        <p:spPr>
          <a:xfrm>
            <a:off x="5819050" y="0"/>
            <a:ext cx="3324950" cy="5143500"/>
          </a:xfrm>
          <a:prstGeom prst="rect">
            <a:avLst/>
          </a:prstGeom>
          <a:noFill/>
          <a:ln>
            <a:noFill/>
          </a:ln>
        </p:spPr>
      </p:pic>
      <p:sp>
        <p:nvSpPr>
          <p:cNvPr id="167" name="Google Shape;167;p28"/>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lt1"/>
        </a:solidFill>
      </p:bgPr>
    </p:bg>
    <p:spTree>
      <p:nvGrpSpPr>
        <p:cNvPr id="168" name="Shape 168"/>
        <p:cNvGrpSpPr/>
        <p:nvPr/>
      </p:nvGrpSpPr>
      <p:grpSpPr>
        <a:xfrm>
          <a:off x="0" y="0"/>
          <a:ext cx="0" cy="0"/>
          <a:chOff x="0" y="0"/>
          <a:chExt cx="0" cy="0"/>
        </a:xfrm>
      </p:grpSpPr>
      <p:pic>
        <p:nvPicPr>
          <p:cNvPr id="169" name="Google Shape;169;p29"/>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70" name="Google Shape;170;p29"/>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171" name="Google Shape;171;p29"/>
          <p:cNvSpPr txBox="1"/>
          <p:nvPr>
            <p:ph type="ctrTitle"/>
          </p:nvPr>
        </p:nvSpPr>
        <p:spPr>
          <a:xfrm>
            <a:off x="715100" y="3330625"/>
            <a:ext cx="3856800" cy="12525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7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2" name="Google Shape;172;p29"/>
          <p:cNvSpPr txBox="1"/>
          <p:nvPr>
            <p:ph idx="1" type="subTitle"/>
          </p:nvPr>
        </p:nvSpPr>
        <p:spPr>
          <a:xfrm>
            <a:off x="4571900" y="535000"/>
            <a:ext cx="2683800" cy="115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3" name="Google Shape;173;p29"/>
          <p:cNvSpPr txBox="1"/>
          <p:nvPr/>
        </p:nvSpPr>
        <p:spPr>
          <a:xfrm>
            <a:off x="4571863" y="2278000"/>
            <a:ext cx="2683800" cy="498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900">
                <a:solidFill>
                  <a:schemeClr val="dk1"/>
                </a:solidFill>
                <a:latin typeface="Albert Sans"/>
                <a:ea typeface="Albert Sans"/>
                <a:cs typeface="Albert Sans"/>
                <a:sym typeface="Albert Sans"/>
              </a:rPr>
              <a:t>CREDITS: This presentation template was created by </a:t>
            </a:r>
            <a:r>
              <a:rPr b="1" lang="en" sz="9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Slidesgo</a:t>
            </a:r>
            <a:r>
              <a:rPr lang="en" sz="900">
                <a:solidFill>
                  <a:schemeClr val="dk1"/>
                </a:solidFill>
                <a:latin typeface="Albert Sans"/>
                <a:ea typeface="Albert Sans"/>
                <a:cs typeface="Albert Sans"/>
                <a:sym typeface="Albert Sans"/>
              </a:rPr>
              <a:t>, and includes icons by </a:t>
            </a:r>
            <a:r>
              <a:rPr b="1" lang="en" sz="900">
                <a:solidFill>
                  <a:schemeClr val="dk1"/>
                </a:solidFill>
                <a:uFill>
                  <a:noFill/>
                </a:uFill>
                <a:latin typeface="Albert Sans"/>
                <a:ea typeface="Albert Sans"/>
                <a:cs typeface="Albert Sans"/>
                <a:sym typeface="Albert Sans"/>
                <a:hlinkClick r:id="rId4">
                  <a:extLst>
                    <a:ext uri="{A12FA001-AC4F-418D-AE19-62706E023703}">
                      <ahyp:hlinkClr val="tx"/>
                    </a:ext>
                  </a:extLst>
                </a:hlinkClick>
              </a:rPr>
              <a:t>Flaticon</a:t>
            </a:r>
            <a:r>
              <a:rPr b="1" lang="en" sz="900">
                <a:solidFill>
                  <a:schemeClr val="dk1"/>
                </a:solidFill>
                <a:latin typeface="Albert Sans"/>
                <a:ea typeface="Albert Sans"/>
                <a:cs typeface="Albert Sans"/>
                <a:sym typeface="Albert Sans"/>
              </a:rPr>
              <a:t> </a:t>
            </a:r>
            <a:r>
              <a:rPr lang="en" sz="900">
                <a:solidFill>
                  <a:schemeClr val="dk1"/>
                </a:solidFill>
                <a:latin typeface="Albert Sans"/>
                <a:ea typeface="Albert Sans"/>
                <a:cs typeface="Albert Sans"/>
                <a:sym typeface="Albert Sans"/>
              </a:rPr>
              <a:t>and infographics &amp; images by </a:t>
            </a:r>
            <a:r>
              <a:rPr b="1" lang="en" sz="900">
                <a:solidFill>
                  <a:schemeClr val="dk1"/>
                </a:solidFill>
                <a:uFill>
                  <a:noFill/>
                </a:uFill>
                <a:latin typeface="Albert Sans"/>
                <a:ea typeface="Albert Sans"/>
                <a:cs typeface="Albert Sans"/>
                <a:sym typeface="Albert Sans"/>
                <a:hlinkClick r:id="rId5">
                  <a:extLst>
                    <a:ext uri="{A12FA001-AC4F-418D-AE19-62706E023703}">
                      <ahyp:hlinkClr val="tx"/>
                    </a:ext>
                  </a:extLst>
                </a:hlinkClick>
              </a:rPr>
              <a:t>Freepik</a:t>
            </a:r>
            <a:endParaRPr b="1" sz="900">
              <a:solidFill>
                <a:schemeClr val="dk1"/>
              </a:solidFill>
              <a:latin typeface="Albert Sans"/>
              <a:ea typeface="Albert Sans"/>
              <a:cs typeface="Albert Sans"/>
              <a:sym typeface="Albert San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lt1"/>
        </a:solidFill>
      </p:bgPr>
    </p:bg>
    <p:spTree>
      <p:nvGrpSpPr>
        <p:cNvPr id="174" name="Shape 174"/>
        <p:cNvGrpSpPr/>
        <p:nvPr/>
      </p:nvGrpSpPr>
      <p:grpSpPr>
        <a:xfrm>
          <a:off x="0" y="0"/>
          <a:ext cx="0" cy="0"/>
          <a:chOff x="0" y="0"/>
          <a:chExt cx="0" cy="0"/>
        </a:xfrm>
      </p:grpSpPr>
      <p:pic>
        <p:nvPicPr>
          <p:cNvPr id="175" name="Google Shape;175;p30"/>
          <p:cNvPicPr preferRelativeResize="0"/>
          <p:nvPr/>
        </p:nvPicPr>
        <p:blipFill rotWithShape="1">
          <a:blip r:embed="rId2">
            <a:alphaModFix/>
          </a:blip>
          <a:srcRect b="-35825" l="-6643" r="27548" t="13471"/>
          <a:stretch/>
        </p:blipFill>
        <p:spPr>
          <a:xfrm flipH="1">
            <a:off x="-10680" y="-2437"/>
            <a:ext cx="3321293" cy="5143500"/>
          </a:xfrm>
          <a:prstGeom prst="rect">
            <a:avLst/>
          </a:prstGeom>
          <a:noFill/>
          <a:ln>
            <a:noFill/>
          </a:ln>
        </p:spPr>
      </p:pic>
      <p:pic>
        <p:nvPicPr>
          <p:cNvPr id="176" name="Google Shape;176;p30"/>
          <p:cNvPicPr preferRelativeResize="0"/>
          <p:nvPr/>
        </p:nvPicPr>
        <p:blipFill rotWithShape="1">
          <a:blip r:embed="rId2">
            <a:alphaModFix/>
          </a:blip>
          <a:srcRect b="-108521" l="-235242" r="44460" t="44962"/>
          <a:stretch/>
        </p:blipFill>
        <p:spPr>
          <a:xfrm flipH="1" rot="10800000">
            <a:off x="-10680" y="-2437"/>
            <a:ext cx="9144080" cy="51483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19" name="Shape 19"/>
        <p:cNvGrpSpPr/>
        <p:nvPr/>
      </p:nvGrpSpPr>
      <p:grpSpPr>
        <a:xfrm>
          <a:off x="0" y="0"/>
          <a:ext cx="0" cy="0"/>
          <a:chOff x="0" y="0"/>
          <a:chExt cx="0" cy="0"/>
        </a:xfrm>
      </p:grpSpPr>
      <p:pic>
        <p:nvPicPr>
          <p:cNvPr id="20" name="Google Shape;20;p4"/>
          <p:cNvPicPr preferRelativeResize="0"/>
          <p:nvPr/>
        </p:nvPicPr>
        <p:blipFill rotWithShape="1">
          <a:blip r:embed="rId2">
            <a:alphaModFix/>
          </a:blip>
          <a:srcRect b="41635" l="174697" r="177064" t="-83399"/>
          <a:stretch/>
        </p:blipFill>
        <p:spPr>
          <a:xfrm>
            <a:off x="1325" y="-1637"/>
            <a:ext cx="9141450" cy="5146775"/>
          </a:xfrm>
          <a:prstGeom prst="rect">
            <a:avLst/>
          </a:prstGeom>
          <a:noFill/>
          <a:ln>
            <a:noFill/>
          </a:ln>
        </p:spPr>
      </p:pic>
      <p:sp>
        <p:nvSpPr>
          <p:cNvPr id="21" name="Google Shape;21;p4"/>
          <p:cNvSpPr txBox="1"/>
          <p:nvPr>
            <p:ph type="title"/>
          </p:nvPr>
        </p:nvSpPr>
        <p:spPr>
          <a:xfrm>
            <a:off x="715100" y="535000"/>
            <a:ext cx="3856800" cy="948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22" name="Google Shape;22;p4"/>
          <p:cNvSpPr txBox="1"/>
          <p:nvPr>
            <p:ph idx="1" type="body"/>
          </p:nvPr>
        </p:nvSpPr>
        <p:spPr>
          <a:xfrm>
            <a:off x="715100" y="1636300"/>
            <a:ext cx="3856800" cy="18948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
        <p:nvSpPr>
          <p:cNvPr id="23" name="Google Shape;23;p4"/>
          <p:cNvSpPr/>
          <p:nvPr>
            <p:ph idx="2" type="pic"/>
          </p:nvPr>
        </p:nvSpPr>
        <p:spPr>
          <a:xfrm>
            <a:off x="5715175" y="75"/>
            <a:ext cx="3429000" cy="5143500"/>
          </a:xfrm>
          <a:prstGeom prst="rect">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lt1"/>
        </a:solidFill>
      </p:bgPr>
    </p:bg>
    <p:spTree>
      <p:nvGrpSpPr>
        <p:cNvPr id="177" name="Shape 177"/>
        <p:cNvGrpSpPr/>
        <p:nvPr/>
      </p:nvGrpSpPr>
      <p:grpSpPr>
        <a:xfrm>
          <a:off x="0" y="0"/>
          <a:ext cx="0" cy="0"/>
          <a:chOff x="0" y="0"/>
          <a:chExt cx="0" cy="0"/>
        </a:xfrm>
      </p:grpSpPr>
      <p:pic>
        <p:nvPicPr>
          <p:cNvPr id="178" name="Google Shape;178;p31"/>
          <p:cNvPicPr preferRelativeResize="0"/>
          <p:nvPr/>
        </p:nvPicPr>
        <p:blipFill rotWithShape="1">
          <a:blip r:embed="rId2">
            <a:alphaModFix/>
          </a:blip>
          <a:srcRect b="-6811" l="-55210" r="55209" t="50562"/>
          <a:stretch/>
        </p:blipFill>
        <p:spPr>
          <a:xfrm>
            <a:off x="0" y="0"/>
            <a:ext cx="9144000" cy="5143500"/>
          </a:xfrm>
          <a:prstGeom prst="rect">
            <a:avLst/>
          </a:prstGeom>
          <a:noFill/>
          <a:ln>
            <a:noFill/>
          </a:ln>
        </p:spPr>
      </p:pic>
      <p:pic>
        <p:nvPicPr>
          <p:cNvPr id="179" name="Google Shape;179;p31"/>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3">
    <p:spTree>
      <p:nvGrpSpPr>
        <p:cNvPr id="180" name="Shape 180"/>
        <p:cNvGrpSpPr/>
        <p:nvPr/>
      </p:nvGrpSpPr>
      <p:grpSpPr>
        <a:xfrm>
          <a:off x="0" y="0"/>
          <a:ext cx="0" cy="0"/>
          <a:chOff x="0" y="0"/>
          <a:chExt cx="0" cy="0"/>
        </a:xfrm>
      </p:grpSpPr>
      <p:sp>
        <p:nvSpPr>
          <p:cNvPr id="181" name="Google Shape;181;p3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solidFill>
                  <a:schemeClr val="lt1"/>
                </a:solidFill>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24" name="Shape 24"/>
        <p:cNvGrpSpPr/>
        <p:nvPr/>
      </p:nvGrpSpPr>
      <p:grpSpPr>
        <a:xfrm>
          <a:off x="0" y="0"/>
          <a:ext cx="0" cy="0"/>
          <a:chOff x="0" y="0"/>
          <a:chExt cx="0" cy="0"/>
        </a:xfrm>
      </p:grpSpPr>
      <p:pic>
        <p:nvPicPr>
          <p:cNvPr id="25" name="Google Shape;25;p5"/>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26" name="Google Shape;26;p5"/>
          <p:cNvSpPr txBox="1"/>
          <p:nvPr>
            <p:ph idx="1" type="subTitle"/>
          </p:nvPr>
        </p:nvSpPr>
        <p:spPr>
          <a:xfrm>
            <a:off x="1189750" y="1742900"/>
            <a:ext cx="2907600" cy="217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 name="Google Shape;27;p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28" name="Google Shape;28;p5"/>
          <p:cNvSpPr txBox="1"/>
          <p:nvPr>
            <p:ph idx="2" type="subTitle"/>
          </p:nvPr>
        </p:nvSpPr>
        <p:spPr>
          <a:xfrm>
            <a:off x="5046650" y="1742900"/>
            <a:ext cx="2907600" cy="217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29" name="Shape 29"/>
        <p:cNvGrpSpPr/>
        <p:nvPr/>
      </p:nvGrpSpPr>
      <p:grpSpPr>
        <a:xfrm>
          <a:off x="0" y="0"/>
          <a:ext cx="0" cy="0"/>
          <a:chOff x="0" y="0"/>
          <a:chExt cx="0" cy="0"/>
        </a:xfrm>
      </p:grpSpPr>
      <p:pic>
        <p:nvPicPr>
          <p:cNvPr id="30" name="Google Shape;30;p6"/>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31" name="Google Shape;31;p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1"/>
        </a:solidFill>
      </p:bgPr>
    </p:bg>
    <p:spTree>
      <p:nvGrpSpPr>
        <p:cNvPr id="32" name="Shape 32"/>
        <p:cNvGrpSpPr/>
        <p:nvPr/>
      </p:nvGrpSpPr>
      <p:grpSpPr>
        <a:xfrm>
          <a:off x="0" y="0"/>
          <a:ext cx="0" cy="0"/>
          <a:chOff x="0" y="0"/>
          <a:chExt cx="0" cy="0"/>
        </a:xfrm>
      </p:grpSpPr>
      <p:pic>
        <p:nvPicPr>
          <p:cNvPr id="33" name="Google Shape;33;p7"/>
          <p:cNvPicPr preferRelativeResize="0"/>
          <p:nvPr/>
        </p:nvPicPr>
        <p:blipFill rotWithShape="1">
          <a:blip r:embed="rId2">
            <a:alphaModFix/>
          </a:blip>
          <a:srcRect b="34585" l="130683" r="175247" t="-50527"/>
          <a:stretch/>
        </p:blipFill>
        <p:spPr>
          <a:xfrm>
            <a:off x="1325" y="-1637"/>
            <a:ext cx="9141450" cy="5146775"/>
          </a:xfrm>
          <a:prstGeom prst="rect">
            <a:avLst/>
          </a:prstGeom>
          <a:noFill/>
          <a:ln>
            <a:noFill/>
          </a:ln>
        </p:spPr>
      </p:pic>
      <p:sp>
        <p:nvSpPr>
          <p:cNvPr id="34" name="Google Shape;34;p7"/>
          <p:cNvSpPr txBox="1"/>
          <p:nvPr>
            <p:ph type="title"/>
          </p:nvPr>
        </p:nvSpPr>
        <p:spPr>
          <a:xfrm>
            <a:off x="715100" y="535000"/>
            <a:ext cx="3856800" cy="9540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35" name="Google Shape;35;p7"/>
          <p:cNvSpPr txBox="1"/>
          <p:nvPr>
            <p:ph idx="1" type="body"/>
          </p:nvPr>
        </p:nvSpPr>
        <p:spPr>
          <a:xfrm>
            <a:off x="715100" y="1641400"/>
            <a:ext cx="3856800" cy="7263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
        <p:nvSpPr>
          <p:cNvPr id="36" name="Google Shape;36;p7"/>
          <p:cNvSpPr/>
          <p:nvPr>
            <p:ph idx="2" type="pic"/>
          </p:nvPr>
        </p:nvSpPr>
        <p:spPr>
          <a:xfrm>
            <a:off x="5714900" y="-75"/>
            <a:ext cx="34290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37" name="Shape 37"/>
        <p:cNvGrpSpPr/>
        <p:nvPr/>
      </p:nvGrpSpPr>
      <p:grpSpPr>
        <a:xfrm>
          <a:off x="0" y="0"/>
          <a:ext cx="0" cy="0"/>
          <a:chOff x="0" y="0"/>
          <a:chExt cx="0" cy="0"/>
        </a:xfrm>
      </p:grpSpPr>
      <p:pic>
        <p:nvPicPr>
          <p:cNvPr id="38" name="Google Shape;38;p8"/>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39" name="Google Shape;39;p8"/>
          <p:cNvSpPr txBox="1"/>
          <p:nvPr>
            <p:ph type="title"/>
          </p:nvPr>
        </p:nvSpPr>
        <p:spPr>
          <a:xfrm>
            <a:off x="715100" y="535000"/>
            <a:ext cx="7713900" cy="231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40" name="Shape 40"/>
        <p:cNvGrpSpPr/>
        <p:nvPr/>
      </p:nvGrpSpPr>
      <p:grpSpPr>
        <a:xfrm>
          <a:off x="0" y="0"/>
          <a:ext cx="0" cy="0"/>
          <a:chOff x="0" y="0"/>
          <a:chExt cx="0" cy="0"/>
        </a:xfrm>
      </p:grpSpPr>
      <p:pic>
        <p:nvPicPr>
          <p:cNvPr id="41" name="Google Shape;41;p9"/>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42" name="Google Shape;42;p9"/>
          <p:cNvSpPr txBox="1"/>
          <p:nvPr>
            <p:ph type="title"/>
          </p:nvPr>
        </p:nvSpPr>
        <p:spPr>
          <a:xfrm>
            <a:off x="720000" y="535000"/>
            <a:ext cx="5925300" cy="1250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7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3" name="Google Shape;43;p9"/>
          <p:cNvSpPr txBox="1"/>
          <p:nvPr>
            <p:ph idx="1" type="subTitle"/>
          </p:nvPr>
        </p:nvSpPr>
        <p:spPr>
          <a:xfrm>
            <a:off x="4572000" y="3358100"/>
            <a:ext cx="3856800" cy="125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p:nvPr>
            <p:ph idx="2" type="pic"/>
          </p:nvPr>
        </p:nvSpPr>
        <p:spPr>
          <a:xfrm>
            <a:off x="0" y="0"/>
            <a:ext cx="9144000" cy="5143500"/>
          </a:xfrm>
          <a:prstGeom prst="rect">
            <a:avLst/>
          </a:prstGeom>
          <a:noFill/>
          <a:ln>
            <a:noFill/>
          </a:ln>
        </p:spPr>
      </p:sp>
      <p:sp>
        <p:nvSpPr>
          <p:cNvPr id="46" name="Google Shape;46;p10"/>
          <p:cNvSpPr txBox="1"/>
          <p:nvPr>
            <p:ph type="title"/>
          </p:nvPr>
        </p:nvSpPr>
        <p:spPr>
          <a:xfrm>
            <a:off x="715100" y="4059800"/>
            <a:ext cx="7713600" cy="548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ctr">
              <a:spcBef>
                <a:spcPts val="0"/>
              </a:spcBef>
              <a:spcAft>
                <a:spcPts val="0"/>
              </a:spcAft>
              <a:buSzPts val="2500"/>
              <a:buNone/>
              <a:defRPr/>
            </a:lvl2pPr>
            <a:lvl3pPr lvl="2" rtl="0" algn="ctr">
              <a:spcBef>
                <a:spcPts val="0"/>
              </a:spcBef>
              <a:spcAft>
                <a:spcPts val="0"/>
              </a:spcAft>
              <a:buSzPts val="2500"/>
              <a:buNone/>
              <a:defRPr/>
            </a:lvl3pPr>
            <a:lvl4pPr lvl="3" rtl="0" algn="ctr">
              <a:spcBef>
                <a:spcPts val="0"/>
              </a:spcBef>
              <a:spcAft>
                <a:spcPts val="0"/>
              </a:spcAft>
              <a:buSzPts val="2500"/>
              <a:buNone/>
              <a:defRPr/>
            </a:lvl4pPr>
            <a:lvl5pPr lvl="4" rtl="0" algn="ctr">
              <a:spcBef>
                <a:spcPts val="0"/>
              </a:spcBef>
              <a:spcAft>
                <a:spcPts val="0"/>
              </a:spcAft>
              <a:buSzPts val="2500"/>
              <a:buNone/>
              <a:defRPr/>
            </a:lvl5pPr>
            <a:lvl6pPr lvl="5" rtl="0" algn="ctr">
              <a:spcBef>
                <a:spcPts val="0"/>
              </a:spcBef>
              <a:spcAft>
                <a:spcPts val="0"/>
              </a:spcAft>
              <a:buSzPts val="2500"/>
              <a:buNone/>
              <a:defRPr/>
            </a:lvl6pPr>
            <a:lvl7pPr lvl="6" rtl="0" algn="ctr">
              <a:spcBef>
                <a:spcPts val="0"/>
              </a:spcBef>
              <a:spcAft>
                <a:spcPts val="0"/>
              </a:spcAft>
              <a:buSzPts val="2500"/>
              <a:buNone/>
              <a:defRPr/>
            </a:lvl7pPr>
            <a:lvl8pPr lvl="7" rtl="0" algn="ctr">
              <a:spcBef>
                <a:spcPts val="0"/>
              </a:spcBef>
              <a:spcAft>
                <a:spcPts val="0"/>
              </a:spcAft>
              <a:buSzPts val="2500"/>
              <a:buNone/>
              <a:defRPr/>
            </a:lvl8pPr>
            <a:lvl9pPr lvl="8" rtl="0" algn="ctr">
              <a:spcBef>
                <a:spcPts val="0"/>
              </a:spcBef>
              <a:spcAft>
                <a:spcPts val="0"/>
              </a:spcAft>
              <a:buSzPts val="2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548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1pPr>
            <a:lvl2pPr lvl="1"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2pPr>
            <a:lvl3pPr lvl="2"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3pPr>
            <a:lvl4pPr lvl="3"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4pPr>
            <a:lvl5pPr lvl="4"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5pPr>
            <a:lvl6pPr lvl="5"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6pPr>
            <a:lvl7pPr lvl="6"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7pPr>
            <a:lvl8pPr lvl="7"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8pPr>
            <a:lvl9pPr lvl="8"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9pPr>
          </a:lstStyle>
          <a:p/>
        </p:txBody>
      </p:sp>
      <p:sp>
        <p:nvSpPr>
          <p:cNvPr id="7" name="Google Shape;7;p1"/>
          <p:cNvSpPr txBox="1"/>
          <p:nvPr>
            <p:ph idx="1" type="body"/>
          </p:nvPr>
        </p:nvSpPr>
        <p:spPr>
          <a:xfrm>
            <a:off x="715100" y="1083700"/>
            <a:ext cx="7713900" cy="35247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8.png"/><Relationship Id="rId4" Type="http://schemas.openxmlformats.org/officeDocument/2006/relationships/image" Target="../media/image22.png"/><Relationship Id="rId5" Type="http://schemas.openxmlformats.org/officeDocument/2006/relationships/image" Target="../media/image2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8.pn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31.png"/><Relationship Id="rId7" Type="http://schemas.openxmlformats.org/officeDocument/2006/relationships/image" Target="../media/image29.png"/><Relationship Id="rId8"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0.png"/><Relationship Id="rId4" Type="http://schemas.openxmlformats.org/officeDocument/2006/relationships/image" Target="../media/image42.png"/><Relationship Id="rId9" Type="http://schemas.openxmlformats.org/officeDocument/2006/relationships/image" Target="../media/image37.png"/><Relationship Id="rId5" Type="http://schemas.openxmlformats.org/officeDocument/2006/relationships/image" Target="../media/image41.png"/><Relationship Id="rId6" Type="http://schemas.openxmlformats.org/officeDocument/2006/relationships/image" Target="../media/image28.png"/><Relationship Id="rId7" Type="http://schemas.openxmlformats.org/officeDocument/2006/relationships/image" Target="../media/image35.png"/><Relationship Id="rId8" Type="http://schemas.openxmlformats.org/officeDocument/2006/relationships/image" Target="../media/image34.png"/><Relationship Id="rId10" Type="http://schemas.openxmlformats.org/officeDocument/2006/relationships/image" Target="../media/image3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8.png"/><Relationship Id="rId4" Type="http://schemas.openxmlformats.org/officeDocument/2006/relationships/image" Target="../media/image33.png"/><Relationship Id="rId5" Type="http://schemas.openxmlformats.org/officeDocument/2006/relationships/image" Target="../media/image3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39.png"/><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6.jpg"/><Relationship Id="rId5" Type="http://schemas.openxmlformats.org/officeDocument/2006/relationships/image" Target="../media/image10.jpg"/><Relationship Id="rId6" Type="http://schemas.openxmlformats.org/officeDocument/2006/relationships/hyperlink" Target="https://archive.ics.uci.edu/dataset/374/appliances+energy+predicti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 Id="rId4" Type="http://schemas.openxmlformats.org/officeDocument/2006/relationships/image" Target="../media/image21.png"/><Relationship Id="rId5"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7.png"/><Relationship Id="rId5" Type="http://schemas.openxmlformats.org/officeDocument/2006/relationships/image" Target="../media/image25.png"/><Relationship Id="rId6" Type="http://schemas.openxmlformats.org/officeDocument/2006/relationships/image" Target="../media/image2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 Id="rId3" Type="http://schemas.openxmlformats.org/officeDocument/2006/relationships/image" Target="../media/image28.pn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image" Target="../media/image28.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3"/>
          <p:cNvSpPr txBox="1"/>
          <p:nvPr>
            <p:ph type="ctrTitle"/>
          </p:nvPr>
        </p:nvSpPr>
        <p:spPr>
          <a:xfrm>
            <a:off x="715100" y="1071750"/>
            <a:ext cx="8078100" cy="30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7000"/>
              <a:t>Predicting energy levels</a:t>
            </a:r>
            <a:endParaRPr sz="7000"/>
          </a:p>
        </p:txBody>
      </p:sp>
      <p:sp>
        <p:nvSpPr>
          <p:cNvPr id="187" name="Google Shape;187;p33"/>
          <p:cNvSpPr txBox="1"/>
          <p:nvPr>
            <p:ph idx="1" type="subTitle"/>
          </p:nvPr>
        </p:nvSpPr>
        <p:spPr>
          <a:xfrm>
            <a:off x="1427075" y="3683550"/>
            <a:ext cx="3860400" cy="38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a:t>Team 1</a:t>
            </a:r>
            <a:endParaRPr b="1"/>
          </a:p>
        </p:txBody>
      </p:sp>
      <p:cxnSp>
        <p:nvCxnSpPr>
          <p:cNvPr id="188" name="Google Shape;188;p33">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
        <p:nvSpPr>
          <p:cNvPr id="189" name="Google Shape;189;p33"/>
          <p:cNvSpPr txBox="1"/>
          <p:nvPr/>
        </p:nvSpPr>
        <p:spPr>
          <a:xfrm>
            <a:off x="1878900" y="3999300"/>
            <a:ext cx="6110400" cy="30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AF7B51"/>
                </a:solidFill>
                <a:latin typeface="Alexandria"/>
                <a:ea typeface="Alexandria"/>
                <a:cs typeface="Alexandria"/>
                <a:sym typeface="Alexandria"/>
              </a:rPr>
              <a:t>Anika Bhati, Joanne Charles, Eason Ho, Kimmy Liu, Sungwoo Noh, Gavin Park</a:t>
            </a:r>
            <a:endParaRPr sz="1000">
              <a:solidFill>
                <a:srgbClr val="AF7B51"/>
              </a:solidFill>
              <a:latin typeface="Alexandria"/>
              <a:ea typeface="Alexandria"/>
              <a:cs typeface="Alexandria"/>
              <a:sym typeface="Alexandria"/>
            </a:endParaRPr>
          </a:p>
          <a:p>
            <a:pPr indent="0" lvl="0" marL="0" rtl="0" algn="l">
              <a:spcBef>
                <a:spcPts val="0"/>
              </a:spcBef>
              <a:spcAft>
                <a:spcPts val="0"/>
              </a:spcAft>
              <a:buNone/>
            </a:pPr>
            <a:r>
              <a:t/>
            </a:r>
            <a:endParaRPr sz="1000">
              <a:solidFill>
                <a:schemeClr val="dk1"/>
              </a:solidFill>
              <a:latin typeface="Alexandria"/>
              <a:ea typeface="Alexandria"/>
              <a:cs typeface="Alexandria"/>
              <a:sym typeface="Alexandria"/>
            </a:endParaRPr>
          </a:p>
        </p:txBody>
      </p:sp>
      <p:pic>
        <p:nvPicPr>
          <p:cNvPr id="190" name="Google Shape;190;p33"/>
          <p:cNvPicPr preferRelativeResize="0"/>
          <p:nvPr/>
        </p:nvPicPr>
        <p:blipFill>
          <a:blip r:embed="rId3">
            <a:alphaModFix amt="35000"/>
          </a:blip>
          <a:stretch>
            <a:fillRect/>
          </a:stretch>
        </p:blipFill>
        <p:spPr>
          <a:xfrm>
            <a:off x="4465400" y="73275"/>
            <a:ext cx="4492800" cy="44928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2"/>
          <p:cNvSpPr txBox="1"/>
          <p:nvPr>
            <p:ph type="title"/>
          </p:nvPr>
        </p:nvSpPr>
        <p:spPr>
          <a:xfrm>
            <a:off x="441825" y="282725"/>
            <a:ext cx="3856800" cy="94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KNN</a:t>
            </a:r>
            <a:endParaRPr/>
          </a:p>
        </p:txBody>
      </p:sp>
      <p:sp>
        <p:nvSpPr>
          <p:cNvPr id="385" name="Google Shape;385;p42"/>
          <p:cNvSpPr txBox="1"/>
          <p:nvPr>
            <p:ph idx="1" type="body"/>
          </p:nvPr>
        </p:nvSpPr>
        <p:spPr>
          <a:xfrm>
            <a:off x="441825" y="711975"/>
            <a:ext cx="4185300" cy="2102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000000"/>
                </a:solidFill>
                <a:latin typeface="Alexandria"/>
                <a:ea typeface="Alexandria"/>
                <a:cs typeface="Alexandria"/>
                <a:sym typeface="Alexandria"/>
              </a:rPr>
              <a:t>Step 1:</a:t>
            </a:r>
            <a:r>
              <a:rPr lang="en">
                <a:solidFill>
                  <a:srgbClr val="000000"/>
                </a:solidFill>
                <a:latin typeface="Alexandria"/>
                <a:ea typeface="Alexandria"/>
                <a:cs typeface="Alexandria"/>
                <a:sym typeface="Alexandria"/>
              </a:rPr>
              <a:t> Data preprocessing:</a:t>
            </a:r>
            <a:endParaRPr>
              <a:solidFill>
                <a:srgbClr val="000000"/>
              </a:solidFill>
              <a:latin typeface="Alexandria"/>
              <a:ea typeface="Alexandria"/>
              <a:cs typeface="Alexandria"/>
              <a:sym typeface="Alexandria"/>
            </a:endParaRPr>
          </a:p>
          <a:p>
            <a:pPr indent="-304800" lvl="0" marL="457200" rtl="0" algn="l">
              <a:lnSpc>
                <a:spcPct val="100000"/>
              </a:lnSpc>
              <a:spcBef>
                <a:spcPts val="1200"/>
              </a:spcBef>
              <a:spcAft>
                <a:spcPts val="0"/>
              </a:spcAft>
              <a:buClr>
                <a:srgbClr val="000000"/>
              </a:buClr>
              <a:buSzPts val="1200"/>
              <a:buFont typeface="Alexandria"/>
              <a:buChar char="●"/>
            </a:pPr>
            <a:r>
              <a:rPr lang="en">
                <a:solidFill>
                  <a:srgbClr val="000000"/>
                </a:solidFill>
                <a:latin typeface="Alexandria"/>
                <a:ea typeface="Alexandria"/>
                <a:cs typeface="Alexandria"/>
                <a:sym typeface="Alexandria"/>
              </a:rPr>
              <a:t>The dataset was split into training and test sets.</a:t>
            </a:r>
            <a:endParaRPr>
              <a:solidFill>
                <a:srgbClr val="000000"/>
              </a:solidFill>
              <a:latin typeface="Alexandria"/>
              <a:ea typeface="Alexandria"/>
              <a:cs typeface="Alexandria"/>
              <a:sym typeface="Alexandria"/>
            </a:endParaRPr>
          </a:p>
          <a:p>
            <a:pPr indent="-304800" lvl="0" marL="457200" rtl="0" algn="l">
              <a:lnSpc>
                <a:spcPct val="100000"/>
              </a:lnSpc>
              <a:spcBef>
                <a:spcPts val="0"/>
              </a:spcBef>
              <a:spcAft>
                <a:spcPts val="0"/>
              </a:spcAft>
              <a:buClr>
                <a:srgbClr val="000000"/>
              </a:buClr>
              <a:buSzPts val="1200"/>
              <a:buFont typeface="Alexandria"/>
              <a:buChar char="●"/>
            </a:pPr>
            <a:r>
              <a:rPr lang="en">
                <a:solidFill>
                  <a:srgbClr val="000000"/>
                </a:solidFill>
                <a:latin typeface="Alexandria"/>
                <a:ea typeface="Alexandria"/>
                <a:cs typeface="Alexandria"/>
                <a:sym typeface="Alexandria"/>
              </a:rPr>
              <a:t>Features were normalized (standard scaler) to ensure fair distance calculations </a:t>
            </a:r>
            <a:r>
              <a:rPr lang="en">
                <a:solidFill>
                  <a:srgbClr val="000000"/>
                </a:solidFill>
                <a:latin typeface="Alexandria"/>
                <a:ea typeface="Alexandria"/>
                <a:cs typeface="Alexandria"/>
                <a:sym typeface="Alexandria"/>
              </a:rPr>
              <a:t>in KNN.</a:t>
            </a:r>
            <a:endParaRPr>
              <a:solidFill>
                <a:srgbClr val="000000"/>
              </a:solidFill>
              <a:latin typeface="Alexandria"/>
              <a:ea typeface="Alexandria"/>
              <a:cs typeface="Alexandria"/>
              <a:sym typeface="Alexandria"/>
            </a:endParaRPr>
          </a:p>
          <a:p>
            <a:pPr indent="0" lvl="0" marL="0" rtl="0" algn="l">
              <a:spcBef>
                <a:spcPts val="1200"/>
              </a:spcBef>
              <a:spcAft>
                <a:spcPts val="0"/>
              </a:spcAft>
              <a:buNone/>
            </a:pPr>
            <a:r>
              <a:rPr b="1" lang="en">
                <a:solidFill>
                  <a:srgbClr val="000000"/>
                </a:solidFill>
                <a:latin typeface="Alexandria"/>
                <a:ea typeface="Alexandria"/>
                <a:cs typeface="Alexandria"/>
                <a:sym typeface="Alexandria"/>
              </a:rPr>
              <a:t>Step 2:</a:t>
            </a:r>
            <a:r>
              <a:rPr lang="en">
                <a:solidFill>
                  <a:srgbClr val="000000"/>
                </a:solidFill>
                <a:latin typeface="Alexandria"/>
                <a:ea typeface="Alexandria"/>
                <a:cs typeface="Alexandria"/>
                <a:sym typeface="Alexandria"/>
              </a:rPr>
              <a:t> Model training:</a:t>
            </a:r>
            <a:endParaRPr>
              <a:solidFill>
                <a:srgbClr val="000000"/>
              </a:solidFill>
              <a:latin typeface="Alexandria"/>
              <a:ea typeface="Alexandria"/>
              <a:cs typeface="Alexandria"/>
              <a:sym typeface="Alexandria"/>
            </a:endParaRPr>
          </a:p>
          <a:p>
            <a:pPr indent="-304800" lvl="0" marL="457200" rtl="0" algn="l">
              <a:spcBef>
                <a:spcPts val="1200"/>
              </a:spcBef>
              <a:spcAft>
                <a:spcPts val="0"/>
              </a:spcAft>
              <a:buSzPts val="1200"/>
              <a:buChar char="●"/>
            </a:pPr>
            <a:r>
              <a:rPr lang="en">
                <a:solidFill>
                  <a:srgbClr val="000000"/>
                </a:solidFill>
                <a:latin typeface="Alexandria"/>
                <a:ea typeface="Alexandria"/>
                <a:cs typeface="Alexandria"/>
                <a:sym typeface="Alexandria"/>
              </a:rPr>
              <a:t>The K-Nearest Neighbors (KNN) model was trained on the training data using different values of </a:t>
            </a:r>
            <a:r>
              <a:rPr lang="en">
                <a:solidFill>
                  <a:srgbClr val="188038"/>
                </a:solidFill>
                <a:latin typeface="Alexandria"/>
                <a:ea typeface="Alexandria"/>
                <a:cs typeface="Alexandria"/>
                <a:sym typeface="Alexandria"/>
              </a:rPr>
              <a:t>k</a:t>
            </a:r>
            <a:r>
              <a:rPr lang="en">
                <a:solidFill>
                  <a:srgbClr val="000000"/>
                </a:solidFill>
                <a:latin typeface="Alexandria"/>
                <a:ea typeface="Alexandria"/>
                <a:cs typeface="Alexandria"/>
                <a:sym typeface="Alexandria"/>
              </a:rPr>
              <a:t>.</a:t>
            </a:r>
            <a:endParaRPr>
              <a:solidFill>
                <a:srgbClr val="000000"/>
              </a:solidFill>
              <a:latin typeface="Alexandria"/>
              <a:ea typeface="Alexandria"/>
              <a:cs typeface="Alexandria"/>
              <a:sym typeface="Alexandria"/>
            </a:endParaRPr>
          </a:p>
          <a:p>
            <a:pPr indent="0" lvl="0" marL="0" rtl="0" algn="l">
              <a:spcBef>
                <a:spcPts val="1200"/>
              </a:spcBef>
              <a:spcAft>
                <a:spcPts val="0"/>
              </a:spcAft>
              <a:buNone/>
            </a:pPr>
            <a:r>
              <a:rPr b="1" lang="en">
                <a:solidFill>
                  <a:srgbClr val="000000"/>
                </a:solidFill>
                <a:latin typeface="Alexandria"/>
                <a:ea typeface="Alexandria"/>
                <a:cs typeface="Alexandria"/>
                <a:sym typeface="Alexandria"/>
              </a:rPr>
              <a:t>Step 3:</a:t>
            </a:r>
            <a:r>
              <a:rPr lang="en">
                <a:solidFill>
                  <a:srgbClr val="000000"/>
                </a:solidFill>
                <a:latin typeface="Alexandria"/>
                <a:ea typeface="Alexandria"/>
                <a:cs typeface="Alexandria"/>
                <a:sym typeface="Alexandria"/>
              </a:rPr>
              <a:t> Selection of optimal </a:t>
            </a:r>
            <a:r>
              <a:rPr lang="en">
                <a:solidFill>
                  <a:srgbClr val="188038"/>
                </a:solidFill>
                <a:latin typeface="Alexandria"/>
                <a:ea typeface="Alexandria"/>
                <a:cs typeface="Alexandria"/>
                <a:sym typeface="Alexandria"/>
              </a:rPr>
              <a:t>k</a:t>
            </a:r>
            <a:r>
              <a:rPr lang="en">
                <a:solidFill>
                  <a:srgbClr val="000000"/>
                </a:solidFill>
                <a:latin typeface="Alexandria"/>
                <a:ea typeface="Alexandria"/>
                <a:cs typeface="Alexandria"/>
                <a:sym typeface="Alexandria"/>
              </a:rPr>
              <a:t>: </a:t>
            </a:r>
            <a:endParaRPr>
              <a:solidFill>
                <a:srgbClr val="000000"/>
              </a:solidFill>
              <a:latin typeface="Alexandria"/>
              <a:ea typeface="Alexandria"/>
              <a:cs typeface="Alexandria"/>
              <a:sym typeface="Alexandria"/>
            </a:endParaRPr>
          </a:p>
          <a:p>
            <a:pPr indent="0" lvl="0" marL="0" rtl="0" algn="l">
              <a:lnSpc>
                <a:spcPct val="100000"/>
              </a:lnSpc>
              <a:spcBef>
                <a:spcPts val="1200"/>
              </a:spcBef>
              <a:spcAft>
                <a:spcPts val="0"/>
              </a:spcAft>
              <a:buNone/>
            </a:pPr>
            <a:r>
              <a:t/>
            </a:r>
            <a:endParaRPr b="1">
              <a:solidFill>
                <a:srgbClr val="000000"/>
              </a:solidFill>
              <a:latin typeface="Alexandria"/>
              <a:ea typeface="Alexandria"/>
              <a:cs typeface="Alexandria"/>
              <a:sym typeface="Alexandria"/>
            </a:endParaRPr>
          </a:p>
          <a:p>
            <a:pPr indent="0" lvl="0" marL="0" rtl="0" algn="l">
              <a:lnSpc>
                <a:spcPct val="100000"/>
              </a:lnSpc>
              <a:spcBef>
                <a:spcPts val="1200"/>
              </a:spcBef>
              <a:spcAft>
                <a:spcPts val="0"/>
              </a:spcAft>
              <a:buNone/>
            </a:pPr>
            <a:r>
              <a:t/>
            </a:r>
            <a:endParaRPr>
              <a:solidFill>
                <a:srgbClr val="000000"/>
              </a:solidFill>
              <a:latin typeface="Alexandria"/>
              <a:ea typeface="Alexandria"/>
              <a:cs typeface="Alexandria"/>
              <a:sym typeface="Alexandria"/>
            </a:endParaRPr>
          </a:p>
          <a:p>
            <a:pPr indent="0" lvl="0" marL="0" rtl="0" algn="l">
              <a:spcBef>
                <a:spcPts val="200"/>
              </a:spcBef>
              <a:spcAft>
                <a:spcPts val="1600"/>
              </a:spcAft>
              <a:buNone/>
            </a:pPr>
            <a:r>
              <a:t/>
            </a:r>
            <a:endParaRPr>
              <a:latin typeface="Alexandria"/>
              <a:ea typeface="Alexandria"/>
              <a:cs typeface="Alexandria"/>
              <a:sym typeface="Alexandria"/>
            </a:endParaRPr>
          </a:p>
        </p:txBody>
      </p:sp>
      <p:sp>
        <p:nvSpPr>
          <p:cNvPr id="386" name="Google Shape;386;p42"/>
          <p:cNvSpPr txBox="1"/>
          <p:nvPr/>
        </p:nvSpPr>
        <p:spPr>
          <a:xfrm>
            <a:off x="2770900" y="2889000"/>
            <a:ext cx="844200" cy="61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a:ea typeface="Alexandria"/>
                <a:cs typeface="Alexandria"/>
                <a:sym typeface="Alexandria"/>
              </a:rPr>
              <a:t>5!!!</a:t>
            </a:r>
            <a:endParaRPr sz="1800">
              <a:solidFill>
                <a:schemeClr val="dk1"/>
              </a:solidFill>
              <a:latin typeface="Alexandria"/>
              <a:ea typeface="Alexandria"/>
              <a:cs typeface="Alexandria"/>
              <a:sym typeface="Alexandria"/>
            </a:endParaRPr>
          </a:p>
        </p:txBody>
      </p:sp>
      <p:sp>
        <p:nvSpPr>
          <p:cNvPr id="387" name="Google Shape;387;p42"/>
          <p:cNvSpPr txBox="1"/>
          <p:nvPr/>
        </p:nvSpPr>
        <p:spPr>
          <a:xfrm>
            <a:off x="3449975" y="5062725"/>
            <a:ext cx="1395000" cy="48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Alexandria"/>
              <a:ea typeface="Alexandria"/>
              <a:cs typeface="Alexandria"/>
              <a:sym typeface="Alexandria"/>
            </a:endParaRPr>
          </a:p>
        </p:txBody>
      </p:sp>
      <p:sp>
        <p:nvSpPr>
          <p:cNvPr descr="Timeline background shape" id="388" name="Google Shape;388;p42"/>
          <p:cNvSpPr/>
          <p:nvPr/>
        </p:nvSpPr>
        <p:spPr>
          <a:xfrm>
            <a:off x="365625" y="4066729"/>
            <a:ext cx="1827600" cy="4419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Alexandria"/>
                <a:ea typeface="Alexandria"/>
                <a:cs typeface="Alexandria"/>
                <a:sym typeface="Alexandria"/>
              </a:rPr>
              <a:t>Tr MSE: </a:t>
            </a:r>
            <a:r>
              <a:rPr lang="en" sz="1000">
                <a:latin typeface="Alexandria Light"/>
                <a:ea typeface="Alexandria Light"/>
                <a:cs typeface="Alexandria Light"/>
                <a:sym typeface="Alexandria Light"/>
              </a:rPr>
              <a:t>0.32819284736592847</a:t>
            </a:r>
            <a:endParaRPr sz="1000">
              <a:latin typeface="Alexandria Light"/>
              <a:ea typeface="Alexandria Light"/>
              <a:cs typeface="Alexandria Light"/>
              <a:sym typeface="Alexandria Light"/>
            </a:endParaRPr>
          </a:p>
        </p:txBody>
      </p:sp>
      <p:sp>
        <p:nvSpPr>
          <p:cNvPr descr="Timeline background shape" id="389" name="Google Shape;389;p42"/>
          <p:cNvSpPr/>
          <p:nvPr/>
        </p:nvSpPr>
        <p:spPr>
          <a:xfrm>
            <a:off x="2389900" y="4066729"/>
            <a:ext cx="1827600" cy="4419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Alexandria"/>
                <a:ea typeface="Alexandria"/>
                <a:cs typeface="Alexandria"/>
                <a:sym typeface="Alexandria"/>
              </a:rPr>
              <a:t>Te MSE: </a:t>
            </a:r>
            <a:r>
              <a:rPr lang="en" sz="1000">
                <a:latin typeface="Alexandria Light"/>
                <a:ea typeface="Alexandria Light"/>
                <a:cs typeface="Alexandria Light"/>
                <a:sym typeface="Alexandria Light"/>
              </a:rPr>
              <a:t>0.36487102375918239</a:t>
            </a:r>
            <a:endParaRPr sz="1000">
              <a:latin typeface="Alexandria Light"/>
              <a:ea typeface="Alexandria Light"/>
              <a:cs typeface="Alexandria Light"/>
              <a:sym typeface="Alexandria Light"/>
            </a:endParaRPr>
          </a:p>
        </p:txBody>
      </p:sp>
      <p:sp>
        <p:nvSpPr>
          <p:cNvPr id="390" name="Google Shape;390;p42"/>
          <p:cNvSpPr/>
          <p:nvPr/>
        </p:nvSpPr>
        <p:spPr>
          <a:xfrm>
            <a:off x="1478725" y="3557800"/>
            <a:ext cx="1827600" cy="352200"/>
          </a:xfrm>
          <a:prstGeom prst="rect">
            <a:avLst/>
          </a:prstGeom>
          <a:solidFill>
            <a:srgbClr val="D7DFE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lexandria"/>
                <a:ea typeface="Alexandria"/>
                <a:cs typeface="Alexandria"/>
                <a:sym typeface="Alexandria"/>
              </a:rPr>
              <a:t>KNN Results</a:t>
            </a:r>
            <a:endParaRPr>
              <a:latin typeface="Alexandria"/>
              <a:ea typeface="Alexandria"/>
              <a:cs typeface="Alexandria"/>
              <a:sym typeface="Alexandria"/>
            </a:endParaRPr>
          </a:p>
        </p:txBody>
      </p:sp>
      <p:sp>
        <p:nvSpPr>
          <p:cNvPr descr="Timeline background shape" id="391" name="Google Shape;391;p42"/>
          <p:cNvSpPr/>
          <p:nvPr/>
        </p:nvSpPr>
        <p:spPr>
          <a:xfrm>
            <a:off x="2389900" y="4620829"/>
            <a:ext cx="1827600" cy="4419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Alexandria"/>
                <a:ea typeface="Alexandria"/>
                <a:cs typeface="Alexandria"/>
                <a:sym typeface="Alexandria"/>
              </a:rPr>
              <a:t>Te R</a:t>
            </a:r>
            <a:r>
              <a:rPr b="1" lang="en" sz="1000">
                <a:latin typeface="Alexandria"/>
                <a:ea typeface="Alexandria"/>
                <a:cs typeface="Alexandria"/>
                <a:sym typeface="Alexandria"/>
              </a:rPr>
              <a:t>²</a:t>
            </a:r>
            <a:r>
              <a:rPr lang="en" sz="1000">
                <a:latin typeface="Alexandria"/>
                <a:ea typeface="Alexandria"/>
                <a:cs typeface="Alexandria"/>
                <a:sym typeface="Alexandria"/>
              </a:rPr>
              <a:t>: </a:t>
            </a:r>
            <a:r>
              <a:rPr lang="en" sz="1000">
                <a:latin typeface="Alexandria Light"/>
                <a:ea typeface="Alexandria Light"/>
                <a:cs typeface="Alexandria Light"/>
                <a:sym typeface="Alexandria Light"/>
              </a:rPr>
              <a:t>0.23158476923851693</a:t>
            </a:r>
            <a:endParaRPr sz="1000">
              <a:latin typeface="Alexandria Light"/>
              <a:ea typeface="Alexandria Light"/>
              <a:cs typeface="Alexandria Light"/>
              <a:sym typeface="Alexandria Light"/>
            </a:endParaRPr>
          </a:p>
        </p:txBody>
      </p:sp>
      <p:sp>
        <p:nvSpPr>
          <p:cNvPr descr="Timeline background shape" id="392" name="Google Shape;392;p42"/>
          <p:cNvSpPr/>
          <p:nvPr/>
        </p:nvSpPr>
        <p:spPr>
          <a:xfrm>
            <a:off x="365625" y="4620829"/>
            <a:ext cx="1827600" cy="4419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Alexandria"/>
                <a:ea typeface="Alexandria"/>
                <a:cs typeface="Alexandria"/>
                <a:sym typeface="Alexandria"/>
              </a:rPr>
              <a:t>Tr R</a:t>
            </a:r>
            <a:r>
              <a:rPr b="1" lang="en" sz="1000">
                <a:latin typeface="Alexandria"/>
                <a:ea typeface="Alexandria"/>
                <a:cs typeface="Alexandria"/>
                <a:sym typeface="Alexandria"/>
              </a:rPr>
              <a:t>²</a:t>
            </a:r>
            <a:r>
              <a:rPr lang="en" sz="1000">
                <a:latin typeface="Alexandria"/>
                <a:ea typeface="Alexandria"/>
                <a:cs typeface="Alexandria"/>
                <a:sym typeface="Alexandria"/>
              </a:rPr>
              <a:t>: </a:t>
            </a:r>
            <a:r>
              <a:rPr lang="en" sz="1000">
                <a:latin typeface="Alexandria Light"/>
                <a:ea typeface="Alexandria Light"/>
                <a:cs typeface="Alexandria Light"/>
                <a:sym typeface="Alexandria Light"/>
              </a:rPr>
              <a:t>0.28917265398127465</a:t>
            </a:r>
            <a:endParaRPr sz="1000">
              <a:latin typeface="Alexandria Light"/>
              <a:ea typeface="Alexandria Light"/>
              <a:cs typeface="Alexandria Light"/>
              <a:sym typeface="Alexandria Light"/>
            </a:endParaRPr>
          </a:p>
        </p:txBody>
      </p:sp>
      <p:pic>
        <p:nvPicPr>
          <p:cNvPr id="393" name="Google Shape;393;p42"/>
          <p:cNvPicPr preferRelativeResize="0"/>
          <p:nvPr/>
        </p:nvPicPr>
        <p:blipFill>
          <a:blip r:embed="rId3">
            <a:alphaModFix/>
          </a:blip>
          <a:stretch>
            <a:fillRect/>
          </a:stretch>
        </p:blipFill>
        <p:spPr>
          <a:xfrm flipH="1">
            <a:off x="-126100" y="76200"/>
            <a:ext cx="642900" cy="642900"/>
          </a:xfrm>
          <a:prstGeom prst="rect">
            <a:avLst/>
          </a:prstGeom>
          <a:noFill/>
          <a:ln>
            <a:noFill/>
          </a:ln>
        </p:spPr>
      </p:pic>
      <p:pic>
        <p:nvPicPr>
          <p:cNvPr id="394" name="Google Shape;394;p42"/>
          <p:cNvPicPr preferRelativeResize="0"/>
          <p:nvPr/>
        </p:nvPicPr>
        <p:blipFill>
          <a:blip r:embed="rId4">
            <a:alphaModFix/>
          </a:blip>
          <a:stretch>
            <a:fillRect/>
          </a:stretch>
        </p:blipFill>
        <p:spPr>
          <a:xfrm>
            <a:off x="5398038" y="252349"/>
            <a:ext cx="3249000" cy="2417775"/>
          </a:xfrm>
          <a:prstGeom prst="rect">
            <a:avLst/>
          </a:prstGeom>
          <a:noFill/>
          <a:ln>
            <a:noFill/>
          </a:ln>
        </p:spPr>
      </p:pic>
      <p:pic>
        <p:nvPicPr>
          <p:cNvPr id="395" name="Google Shape;395;p42"/>
          <p:cNvPicPr preferRelativeResize="0"/>
          <p:nvPr/>
        </p:nvPicPr>
        <p:blipFill>
          <a:blip r:embed="rId5">
            <a:alphaModFix/>
          </a:blip>
          <a:stretch>
            <a:fillRect/>
          </a:stretch>
        </p:blipFill>
        <p:spPr>
          <a:xfrm>
            <a:off x="5398050" y="2814380"/>
            <a:ext cx="3248999" cy="209329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86"/>
                                        </p:tgtEl>
                                        <p:attrNameLst>
                                          <p:attrName>style.visibility</p:attrName>
                                        </p:attrNameLst>
                                      </p:cBhvr>
                                      <p:to>
                                        <p:strVal val="visible"/>
                                      </p:to>
                                    </p:set>
                                    <p:anim calcmode="lin" valueType="num">
                                      <p:cBhvr additive="base">
                                        <p:cTn dur="1000"/>
                                        <p:tgtEl>
                                          <p:spTgt spid="38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1">
                                  <p:stCondLst>
                                    <p:cond delay="0"/>
                                  </p:stCondLst>
                                  <p:childTnLst>
                                    <p:anim calcmode="lin" valueType="num">
                                      <p:cBhvr additive="base">
                                        <p:cTn dur="1000"/>
                                        <p:tgtEl>
                                          <p:spTgt spid="386"/>
                                        </p:tgtEl>
                                        <p:attrNameLst>
                                          <p:attrName>ppt_y</p:attrName>
                                        </p:attrNameLst>
                                      </p:cBhvr>
                                      <p:tavLst>
                                        <p:tav fmla="" tm="0">
                                          <p:val>
                                            <p:strVal val="#ppt_y"/>
                                          </p:val>
                                        </p:tav>
                                        <p:tav fmla="" tm="100000">
                                          <p:val>
                                            <p:strVal val="#ppt_y-1"/>
                                          </p:val>
                                        </p:tav>
                                      </p:tavLst>
                                    </p:anim>
                                    <p:set>
                                      <p:cBhvr>
                                        <p:cTn dur="1" fill="hold">
                                          <p:stCondLst>
                                            <p:cond delay="1000"/>
                                          </p:stCondLst>
                                        </p:cTn>
                                        <p:tgtEl>
                                          <p:spTgt spid="38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3"/>
          <p:cNvSpPr txBox="1"/>
          <p:nvPr>
            <p:ph type="title"/>
          </p:nvPr>
        </p:nvSpPr>
        <p:spPr>
          <a:xfrm>
            <a:off x="618925" y="141575"/>
            <a:ext cx="3856800" cy="57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Decision Tree</a:t>
            </a:r>
            <a:endParaRPr/>
          </a:p>
        </p:txBody>
      </p:sp>
      <p:cxnSp>
        <p:nvCxnSpPr>
          <p:cNvPr id="401" name="Google Shape;401;p43"/>
          <p:cNvCxnSpPr>
            <a:stCxn id="402" idx="2"/>
            <a:endCxn id="403" idx="0"/>
          </p:cNvCxnSpPr>
          <p:nvPr/>
        </p:nvCxnSpPr>
        <p:spPr>
          <a:xfrm flipH="1">
            <a:off x="5984337" y="1223941"/>
            <a:ext cx="852300" cy="501900"/>
          </a:xfrm>
          <a:prstGeom prst="straightConnector1">
            <a:avLst/>
          </a:prstGeom>
          <a:noFill/>
          <a:ln cap="flat" cmpd="sng" w="9525">
            <a:solidFill>
              <a:schemeClr val="dk1"/>
            </a:solidFill>
            <a:prstDash val="solid"/>
            <a:round/>
            <a:headEnd len="med" w="med" type="none"/>
            <a:tailEnd len="med" w="med" type="triangle"/>
          </a:ln>
        </p:spPr>
      </p:cxnSp>
      <p:cxnSp>
        <p:nvCxnSpPr>
          <p:cNvPr id="404" name="Google Shape;404;p43"/>
          <p:cNvCxnSpPr>
            <a:stCxn id="402" idx="2"/>
            <a:endCxn id="405" idx="0"/>
          </p:cNvCxnSpPr>
          <p:nvPr/>
        </p:nvCxnSpPr>
        <p:spPr>
          <a:xfrm>
            <a:off x="6836637" y="1223941"/>
            <a:ext cx="1011300" cy="501900"/>
          </a:xfrm>
          <a:prstGeom prst="straightConnector1">
            <a:avLst/>
          </a:prstGeom>
          <a:noFill/>
          <a:ln cap="flat" cmpd="sng" w="9525">
            <a:solidFill>
              <a:schemeClr val="dk1"/>
            </a:solidFill>
            <a:prstDash val="solid"/>
            <a:round/>
            <a:headEnd len="med" w="med" type="none"/>
            <a:tailEnd len="med" w="med" type="triangle"/>
          </a:ln>
        </p:spPr>
      </p:cxnSp>
      <p:sp>
        <p:nvSpPr>
          <p:cNvPr id="406" name="Google Shape;406;p43"/>
          <p:cNvSpPr txBox="1"/>
          <p:nvPr/>
        </p:nvSpPr>
        <p:spPr>
          <a:xfrm>
            <a:off x="5771150" y="1223950"/>
            <a:ext cx="50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True</a:t>
            </a:r>
            <a:endParaRPr sz="1200">
              <a:solidFill>
                <a:schemeClr val="dk1"/>
              </a:solidFill>
              <a:latin typeface="Albert Sans"/>
              <a:ea typeface="Albert Sans"/>
              <a:cs typeface="Albert Sans"/>
              <a:sym typeface="Albert Sans"/>
            </a:endParaRPr>
          </a:p>
        </p:txBody>
      </p:sp>
      <p:sp>
        <p:nvSpPr>
          <p:cNvPr id="407" name="Google Shape;407;p43"/>
          <p:cNvSpPr txBox="1"/>
          <p:nvPr/>
        </p:nvSpPr>
        <p:spPr>
          <a:xfrm>
            <a:off x="7306392" y="1223960"/>
            <a:ext cx="549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False</a:t>
            </a:r>
            <a:endParaRPr sz="1200">
              <a:solidFill>
                <a:schemeClr val="dk1"/>
              </a:solidFill>
              <a:latin typeface="Albert Sans"/>
              <a:ea typeface="Albert Sans"/>
              <a:cs typeface="Albert Sans"/>
              <a:sym typeface="Albert Sans"/>
            </a:endParaRPr>
          </a:p>
        </p:txBody>
      </p:sp>
      <p:sp>
        <p:nvSpPr>
          <p:cNvPr id="408" name="Google Shape;408;p43"/>
          <p:cNvSpPr txBox="1"/>
          <p:nvPr>
            <p:ph idx="1" type="body"/>
          </p:nvPr>
        </p:nvSpPr>
        <p:spPr>
          <a:xfrm>
            <a:off x="2875" y="3790425"/>
            <a:ext cx="5088900" cy="15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lexandria"/>
                <a:ea typeface="Alexandria"/>
                <a:cs typeface="Alexandria"/>
                <a:sym typeface="Alexandria"/>
              </a:rPr>
              <a:t>Top three in decision tree feature importance: </a:t>
            </a:r>
            <a:endParaRPr>
              <a:latin typeface="Alexandria"/>
              <a:ea typeface="Alexandria"/>
              <a:cs typeface="Alexandria"/>
              <a:sym typeface="Alexandria"/>
            </a:endParaRPr>
          </a:p>
          <a:p>
            <a:pPr indent="-304800" lvl="0" marL="457200" rtl="0" algn="l">
              <a:spcBef>
                <a:spcPts val="1000"/>
              </a:spcBef>
              <a:spcAft>
                <a:spcPts val="0"/>
              </a:spcAft>
              <a:buSzPts val="1200"/>
              <a:buFont typeface="Alexandria"/>
              <a:buAutoNum type="arabicPeriod"/>
            </a:pPr>
            <a:r>
              <a:rPr lang="en">
                <a:latin typeface="Alexandria"/>
                <a:ea typeface="Alexandria"/>
                <a:cs typeface="Alexandria"/>
                <a:sym typeface="Alexandria"/>
              </a:rPr>
              <a:t>lights: energy use of light fixtures in the house</a:t>
            </a:r>
            <a:endParaRPr>
              <a:latin typeface="Alexandria"/>
              <a:ea typeface="Alexandria"/>
              <a:cs typeface="Alexandria"/>
              <a:sym typeface="Alexandria"/>
            </a:endParaRPr>
          </a:p>
          <a:p>
            <a:pPr indent="-304800" lvl="0" marL="457200" rtl="0" algn="l">
              <a:spcBef>
                <a:spcPts val="1000"/>
              </a:spcBef>
              <a:spcAft>
                <a:spcPts val="0"/>
              </a:spcAft>
              <a:buSzPts val="1200"/>
              <a:buFont typeface="Alexandria"/>
              <a:buAutoNum type="arabicPeriod"/>
            </a:pPr>
            <a:r>
              <a:rPr lang="en">
                <a:latin typeface="Alexandria"/>
                <a:ea typeface="Alexandria"/>
                <a:cs typeface="Alexandria"/>
                <a:sym typeface="Alexandria"/>
              </a:rPr>
              <a:t>RH_out: Humidity outside (from Chievres weather station)</a:t>
            </a:r>
            <a:endParaRPr>
              <a:latin typeface="Alexandria"/>
              <a:ea typeface="Alexandria"/>
              <a:cs typeface="Alexandria"/>
              <a:sym typeface="Alexandria"/>
            </a:endParaRPr>
          </a:p>
          <a:p>
            <a:pPr indent="-304800" lvl="0" marL="457200" rtl="0" algn="l">
              <a:spcBef>
                <a:spcPts val="1000"/>
              </a:spcBef>
              <a:spcAft>
                <a:spcPts val="0"/>
              </a:spcAft>
              <a:buSzPts val="1200"/>
              <a:buFont typeface="Alexandria"/>
              <a:buAutoNum type="arabicPeriod"/>
            </a:pPr>
            <a:r>
              <a:rPr lang="en">
                <a:latin typeface="Alexandria"/>
                <a:ea typeface="Alexandria"/>
                <a:cs typeface="Alexandria"/>
                <a:sym typeface="Alexandria"/>
              </a:rPr>
              <a:t>RH_8: Humidity in teenager room 2</a:t>
            </a:r>
            <a:endParaRPr>
              <a:latin typeface="Alexandria"/>
              <a:ea typeface="Alexandria"/>
              <a:cs typeface="Alexandria"/>
              <a:sym typeface="Alexandria"/>
            </a:endParaRPr>
          </a:p>
          <a:p>
            <a:pPr indent="0" lvl="0" marL="0" rtl="0" algn="l">
              <a:spcBef>
                <a:spcPts val="1000"/>
              </a:spcBef>
              <a:spcAft>
                <a:spcPts val="1600"/>
              </a:spcAft>
              <a:buNone/>
            </a:pPr>
            <a:r>
              <a:t/>
            </a:r>
            <a:endParaRPr>
              <a:latin typeface="Alexandria"/>
              <a:ea typeface="Alexandria"/>
              <a:cs typeface="Alexandria"/>
              <a:sym typeface="Alexandria"/>
            </a:endParaRPr>
          </a:p>
        </p:txBody>
      </p:sp>
      <p:sp>
        <p:nvSpPr>
          <p:cNvPr descr="Timeline background shape" id="409" name="Google Shape;409;p43"/>
          <p:cNvSpPr/>
          <p:nvPr/>
        </p:nvSpPr>
        <p:spPr>
          <a:xfrm>
            <a:off x="208363" y="1246004"/>
            <a:ext cx="1827600" cy="4419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Tr MSE: </a:t>
            </a:r>
            <a:r>
              <a:rPr lang="en" sz="1200">
                <a:solidFill>
                  <a:schemeClr val="dk1"/>
                </a:solidFill>
                <a:latin typeface="Albert Sans"/>
                <a:ea typeface="Albert Sans"/>
                <a:cs typeface="Albert Sans"/>
                <a:sym typeface="Albert Sans"/>
              </a:rPr>
              <a:t>2.41701e-32</a:t>
            </a:r>
            <a:endParaRPr sz="1200">
              <a:latin typeface="Alexandria"/>
              <a:ea typeface="Alexandria"/>
              <a:cs typeface="Alexandria"/>
              <a:sym typeface="Alexandria"/>
            </a:endParaRPr>
          </a:p>
        </p:txBody>
      </p:sp>
      <p:sp>
        <p:nvSpPr>
          <p:cNvPr descr="Timeline background shape" id="410" name="Google Shape;410;p43"/>
          <p:cNvSpPr/>
          <p:nvPr/>
        </p:nvSpPr>
        <p:spPr>
          <a:xfrm>
            <a:off x="2232638" y="1246004"/>
            <a:ext cx="1827600" cy="4419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Te MSE: </a:t>
            </a:r>
            <a:r>
              <a:rPr lang="en" sz="1200">
                <a:solidFill>
                  <a:schemeClr val="dk1"/>
                </a:solidFill>
                <a:latin typeface="Albert Sans"/>
                <a:ea typeface="Albert Sans"/>
                <a:cs typeface="Albert Sans"/>
                <a:sym typeface="Albert Sans"/>
              </a:rPr>
              <a:t>0.27122</a:t>
            </a:r>
            <a:endParaRPr sz="1200">
              <a:latin typeface="Alexandria"/>
              <a:ea typeface="Alexandria"/>
              <a:cs typeface="Alexandria"/>
              <a:sym typeface="Alexandria"/>
            </a:endParaRPr>
          </a:p>
        </p:txBody>
      </p:sp>
      <p:sp>
        <p:nvSpPr>
          <p:cNvPr descr="Timeline background shape" id="411" name="Google Shape;411;p43"/>
          <p:cNvSpPr/>
          <p:nvPr/>
        </p:nvSpPr>
        <p:spPr>
          <a:xfrm>
            <a:off x="2232638" y="1800104"/>
            <a:ext cx="1827600" cy="4419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Te R</a:t>
            </a:r>
            <a:r>
              <a:rPr b="1" lang="en" sz="1200">
                <a:latin typeface="Alexandria"/>
                <a:ea typeface="Alexandria"/>
                <a:cs typeface="Alexandria"/>
                <a:sym typeface="Alexandria"/>
              </a:rPr>
              <a:t>²</a:t>
            </a:r>
            <a:r>
              <a:rPr lang="en" sz="1200">
                <a:latin typeface="Alexandria"/>
                <a:ea typeface="Alexandria"/>
                <a:cs typeface="Alexandria"/>
                <a:sym typeface="Alexandria"/>
              </a:rPr>
              <a:t>: </a:t>
            </a:r>
            <a:r>
              <a:rPr lang="en" sz="1200">
                <a:solidFill>
                  <a:schemeClr val="dk1"/>
                </a:solidFill>
                <a:latin typeface="Albert Sans"/>
                <a:ea typeface="Albert Sans"/>
                <a:cs typeface="Albert Sans"/>
                <a:sym typeface="Albert Sans"/>
              </a:rPr>
              <a:t>0.40178</a:t>
            </a:r>
            <a:endParaRPr sz="1200">
              <a:latin typeface="Alexandria"/>
              <a:ea typeface="Alexandria"/>
              <a:cs typeface="Alexandria"/>
              <a:sym typeface="Alexandria"/>
            </a:endParaRPr>
          </a:p>
        </p:txBody>
      </p:sp>
      <p:sp>
        <p:nvSpPr>
          <p:cNvPr descr="Timeline background shape" id="412" name="Google Shape;412;p43"/>
          <p:cNvSpPr/>
          <p:nvPr/>
        </p:nvSpPr>
        <p:spPr>
          <a:xfrm>
            <a:off x="208363" y="1800104"/>
            <a:ext cx="1827600" cy="4419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Tr R</a:t>
            </a:r>
            <a:r>
              <a:rPr b="1" lang="en" sz="1200">
                <a:latin typeface="Alexandria"/>
                <a:ea typeface="Alexandria"/>
                <a:cs typeface="Alexandria"/>
                <a:sym typeface="Alexandria"/>
              </a:rPr>
              <a:t>²</a:t>
            </a:r>
            <a:r>
              <a:rPr lang="en" sz="1200">
                <a:latin typeface="Alexandria"/>
                <a:ea typeface="Alexandria"/>
                <a:cs typeface="Alexandria"/>
                <a:sym typeface="Alexandria"/>
              </a:rPr>
              <a:t>:</a:t>
            </a:r>
            <a:r>
              <a:rPr lang="en" sz="1200">
                <a:latin typeface="Alexandria"/>
                <a:ea typeface="Alexandria"/>
                <a:cs typeface="Alexandria"/>
                <a:sym typeface="Alexandria"/>
              </a:rPr>
              <a:t> </a:t>
            </a:r>
            <a:r>
              <a:rPr lang="en" sz="1200">
                <a:latin typeface="Alexandria Light"/>
                <a:ea typeface="Alexandria Light"/>
                <a:cs typeface="Alexandria Light"/>
                <a:sym typeface="Alexandria Light"/>
              </a:rPr>
              <a:t>1.0</a:t>
            </a:r>
            <a:endParaRPr sz="1200">
              <a:latin typeface="Alexandria Light"/>
              <a:ea typeface="Alexandria Light"/>
              <a:cs typeface="Alexandria Light"/>
              <a:sym typeface="Alexandria Light"/>
            </a:endParaRPr>
          </a:p>
        </p:txBody>
      </p:sp>
      <p:sp>
        <p:nvSpPr>
          <p:cNvPr id="413" name="Google Shape;413;p43"/>
          <p:cNvSpPr/>
          <p:nvPr/>
        </p:nvSpPr>
        <p:spPr>
          <a:xfrm>
            <a:off x="1115738" y="795550"/>
            <a:ext cx="2137200" cy="352200"/>
          </a:xfrm>
          <a:prstGeom prst="rect">
            <a:avLst/>
          </a:prstGeom>
          <a:solidFill>
            <a:srgbClr val="D7DFE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Alexandria"/>
                <a:ea typeface="Alexandria"/>
                <a:cs typeface="Alexandria"/>
                <a:sym typeface="Alexandria"/>
              </a:rPr>
              <a:t>Decision Tree</a:t>
            </a:r>
            <a:r>
              <a:rPr lang="en">
                <a:latin typeface="Alexandria"/>
                <a:ea typeface="Alexandria"/>
                <a:cs typeface="Alexandria"/>
                <a:sym typeface="Alexandria"/>
              </a:rPr>
              <a:t> Results</a:t>
            </a:r>
            <a:endParaRPr>
              <a:latin typeface="Alexandria"/>
              <a:ea typeface="Alexandria"/>
              <a:cs typeface="Alexandria"/>
              <a:sym typeface="Alexandria"/>
            </a:endParaRPr>
          </a:p>
        </p:txBody>
      </p:sp>
      <p:pic>
        <p:nvPicPr>
          <p:cNvPr id="414" name="Google Shape;414;p43"/>
          <p:cNvPicPr preferRelativeResize="0"/>
          <p:nvPr/>
        </p:nvPicPr>
        <p:blipFill>
          <a:blip r:embed="rId3">
            <a:alphaModFix/>
          </a:blip>
          <a:stretch>
            <a:fillRect/>
          </a:stretch>
        </p:blipFill>
        <p:spPr>
          <a:xfrm flipH="1">
            <a:off x="-126100" y="76200"/>
            <a:ext cx="642900" cy="642900"/>
          </a:xfrm>
          <a:prstGeom prst="rect">
            <a:avLst/>
          </a:prstGeom>
          <a:noFill/>
          <a:ln>
            <a:noFill/>
          </a:ln>
        </p:spPr>
      </p:pic>
      <p:pic>
        <p:nvPicPr>
          <p:cNvPr id="402" name="Google Shape;402;p43"/>
          <p:cNvPicPr preferRelativeResize="0"/>
          <p:nvPr/>
        </p:nvPicPr>
        <p:blipFill rotWithShape="1">
          <a:blip r:embed="rId4">
            <a:alphaModFix/>
          </a:blip>
          <a:srcRect b="0" l="0" r="0" t="0"/>
          <a:stretch/>
        </p:blipFill>
        <p:spPr>
          <a:xfrm>
            <a:off x="5807487" y="334425"/>
            <a:ext cx="2058300" cy="889516"/>
          </a:xfrm>
          <a:prstGeom prst="rect">
            <a:avLst/>
          </a:prstGeom>
          <a:noFill/>
          <a:ln>
            <a:noFill/>
          </a:ln>
        </p:spPr>
      </p:pic>
      <p:pic>
        <p:nvPicPr>
          <p:cNvPr id="403" name="Google Shape;403;p43"/>
          <p:cNvPicPr preferRelativeResize="0"/>
          <p:nvPr/>
        </p:nvPicPr>
        <p:blipFill rotWithShape="1">
          <a:blip r:embed="rId5">
            <a:alphaModFix/>
          </a:blip>
          <a:srcRect b="0" l="0" r="0" t="0"/>
          <a:stretch/>
        </p:blipFill>
        <p:spPr>
          <a:xfrm>
            <a:off x="5146688" y="1725951"/>
            <a:ext cx="1675462" cy="744650"/>
          </a:xfrm>
          <a:prstGeom prst="rect">
            <a:avLst/>
          </a:prstGeom>
          <a:noFill/>
          <a:ln>
            <a:noFill/>
          </a:ln>
        </p:spPr>
      </p:pic>
      <p:pic>
        <p:nvPicPr>
          <p:cNvPr id="405" name="Google Shape;405;p43"/>
          <p:cNvPicPr preferRelativeResize="0"/>
          <p:nvPr/>
        </p:nvPicPr>
        <p:blipFill rotWithShape="1">
          <a:blip r:embed="rId6">
            <a:alphaModFix/>
          </a:blip>
          <a:srcRect b="0" l="0" r="1244" t="0"/>
          <a:stretch/>
        </p:blipFill>
        <p:spPr>
          <a:xfrm>
            <a:off x="6997325" y="1725950"/>
            <a:ext cx="1701520" cy="744650"/>
          </a:xfrm>
          <a:prstGeom prst="rect">
            <a:avLst/>
          </a:prstGeom>
          <a:noFill/>
          <a:ln>
            <a:noFill/>
          </a:ln>
        </p:spPr>
      </p:pic>
      <p:pic>
        <p:nvPicPr>
          <p:cNvPr id="415" name="Google Shape;415;p43"/>
          <p:cNvPicPr preferRelativeResize="0"/>
          <p:nvPr/>
        </p:nvPicPr>
        <p:blipFill rotWithShape="1">
          <a:blip r:embed="rId7">
            <a:alphaModFix/>
          </a:blip>
          <a:srcRect b="0" l="0" r="8054" t="0"/>
          <a:stretch/>
        </p:blipFill>
        <p:spPr>
          <a:xfrm>
            <a:off x="5014450" y="2603300"/>
            <a:ext cx="4039250" cy="2368099"/>
          </a:xfrm>
          <a:prstGeom prst="rect">
            <a:avLst/>
          </a:prstGeom>
          <a:noFill/>
          <a:ln>
            <a:noFill/>
          </a:ln>
        </p:spPr>
      </p:pic>
      <p:sp>
        <p:nvSpPr>
          <p:cNvPr id="416" name="Google Shape;416;p43"/>
          <p:cNvSpPr/>
          <p:nvPr/>
        </p:nvSpPr>
        <p:spPr>
          <a:xfrm>
            <a:off x="5066875" y="172125"/>
            <a:ext cx="3920400" cy="2296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417" name="Google Shape;417;p43"/>
          <p:cNvSpPr/>
          <p:nvPr/>
        </p:nvSpPr>
        <p:spPr>
          <a:xfrm>
            <a:off x="52025" y="2783450"/>
            <a:ext cx="1827600" cy="1044600"/>
          </a:xfrm>
          <a:prstGeom prst="roundRect">
            <a:avLst>
              <a:gd fmla="val 16667" name="adj"/>
            </a:avLst>
          </a:prstGeom>
          <a:solidFill>
            <a:srgbClr val="B8B65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418" name="Google Shape;418;p43"/>
          <p:cNvSpPr/>
          <p:nvPr/>
        </p:nvSpPr>
        <p:spPr>
          <a:xfrm>
            <a:off x="115025" y="2884025"/>
            <a:ext cx="1701600" cy="8589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419" name="Google Shape;419;p43"/>
          <p:cNvSpPr/>
          <p:nvPr/>
        </p:nvSpPr>
        <p:spPr>
          <a:xfrm>
            <a:off x="2625450" y="2806625"/>
            <a:ext cx="2224800" cy="9489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420" name="Google Shape;420;p43"/>
          <p:cNvSpPr/>
          <p:nvPr/>
        </p:nvSpPr>
        <p:spPr>
          <a:xfrm>
            <a:off x="2758650" y="2912675"/>
            <a:ext cx="1956300" cy="687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pic>
        <p:nvPicPr>
          <p:cNvPr id="421" name="Google Shape;421;p43"/>
          <p:cNvPicPr preferRelativeResize="0"/>
          <p:nvPr/>
        </p:nvPicPr>
        <p:blipFill rotWithShape="1">
          <a:blip r:embed="rId8">
            <a:alphaModFix/>
          </a:blip>
          <a:srcRect b="64203" l="0" r="17293" t="0"/>
          <a:stretch/>
        </p:blipFill>
        <p:spPr>
          <a:xfrm rot="-256556">
            <a:off x="1352262" y="2736115"/>
            <a:ext cx="1547951" cy="785120"/>
          </a:xfrm>
          <a:prstGeom prst="rect">
            <a:avLst/>
          </a:prstGeom>
          <a:noFill/>
          <a:ln>
            <a:noFill/>
          </a:ln>
        </p:spPr>
      </p:pic>
      <p:sp>
        <p:nvSpPr>
          <p:cNvPr id="422" name="Google Shape;422;p43"/>
          <p:cNvSpPr txBox="1"/>
          <p:nvPr>
            <p:ph idx="4294967295" type="subTitle"/>
          </p:nvPr>
        </p:nvSpPr>
        <p:spPr>
          <a:xfrm>
            <a:off x="143700" y="2836325"/>
            <a:ext cx="1846200" cy="88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latin typeface="Alexandria"/>
                <a:ea typeface="Alexandria"/>
                <a:cs typeface="Alexandria"/>
                <a:sym typeface="Alexandria"/>
              </a:rPr>
              <a:t>Alpha=</a:t>
            </a:r>
            <a:r>
              <a:rPr lang="en" sz="1100">
                <a:latin typeface="Alexandria Light"/>
                <a:ea typeface="Alexandria Light"/>
                <a:cs typeface="Alexandria Light"/>
                <a:sym typeface="Alexandria Light"/>
              </a:rPr>
              <a:t>0.00012</a:t>
            </a:r>
            <a:endParaRPr sz="1100">
              <a:latin typeface="Alexandria Light"/>
              <a:ea typeface="Alexandria Light"/>
              <a:cs typeface="Alexandria Light"/>
              <a:sym typeface="Alexandria Light"/>
            </a:endParaRPr>
          </a:p>
          <a:p>
            <a:pPr indent="0" lvl="0" marL="0" rtl="0" algn="l">
              <a:spcBef>
                <a:spcPts val="0"/>
              </a:spcBef>
              <a:spcAft>
                <a:spcPts val="0"/>
              </a:spcAft>
              <a:buNone/>
            </a:pPr>
            <a:r>
              <a:rPr b="1" lang="en" sz="1100">
                <a:latin typeface="Alexandria"/>
                <a:ea typeface="Alexandria"/>
                <a:cs typeface="Alexandria"/>
                <a:sym typeface="Alexandria"/>
              </a:rPr>
              <a:t>Max_depth</a:t>
            </a:r>
            <a:r>
              <a:rPr lang="en" sz="1100">
                <a:latin typeface="Alexandria Light"/>
                <a:ea typeface="Alexandria Light"/>
                <a:cs typeface="Alexandria Light"/>
                <a:sym typeface="Alexandria Light"/>
              </a:rPr>
              <a:t>=None</a:t>
            </a:r>
            <a:endParaRPr sz="1100">
              <a:latin typeface="Alexandria Light"/>
              <a:ea typeface="Alexandria Light"/>
              <a:cs typeface="Alexandria Light"/>
              <a:sym typeface="Alexandria Light"/>
            </a:endParaRPr>
          </a:p>
          <a:p>
            <a:pPr indent="0" lvl="0" marL="0" rtl="0" algn="l">
              <a:spcBef>
                <a:spcPts val="0"/>
              </a:spcBef>
              <a:spcAft>
                <a:spcPts val="0"/>
              </a:spcAft>
              <a:buNone/>
            </a:pPr>
            <a:r>
              <a:rPr b="1" lang="en" sz="1100">
                <a:latin typeface="Alexandria"/>
                <a:ea typeface="Alexandria"/>
                <a:cs typeface="Alexandria"/>
                <a:sym typeface="Alexandria"/>
              </a:rPr>
              <a:t>min_samples_leaf</a:t>
            </a:r>
            <a:r>
              <a:rPr lang="en" sz="1100">
                <a:latin typeface="Alexandria Light"/>
                <a:ea typeface="Alexandria Light"/>
                <a:cs typeface="Alexandria Light"/>
                <a:sym typeface="Alexandria Light"/>
              </a:rPr>
              <a:t>=5</a:t>
            </a:r>
            <a:endParaRPr sz="1100">
              <a:latin typeface="Alexandria Light"/>
              <a:ea typeface="Alexandria Light"/>
              <a:cs typeface="Alexandria Light"/>
              <a:sym typeface="Alexandria Light"/>
            </a:endParaRPr>
          </a:p>
          <a:p>
            <a:pPr indent="0" lvl="0" marL="0" rtl="0" algn="l">
              <a:spcBef>
                <a:spcPts val="0"/>
              </a:spcBef>
              <a:spcAft>
                <a:spcPts val="0"/>
              </a:spcAft>
              <a:buNone/>
            </a:pPr>
            <a:r>
              <a:rPr b="1" lang="en" sz="1100">
                <a:latin typeface="Alexandria"/>
                <a:ea typeface="Alexandria"/>
                <a:cs typeface="Alexandria"/>
                <a:sym typeface="Alexandria"/>
              </a:rPr>
              <a:t>min_samples_split</a:t>
            </a:r>
            <a:r>
              <a:rPr lang="en" sz="1100">
                <a:latin typeface="Alexandria Light"/>
                <a:ea typeface="Alexandria Light"/>
                <a:cs typeface="Alexandria Light"/>
                <a:sym typeface="Alexandria Light"/>
              </a:rPr>
              <a:t>=2</a:t>
            </a:r>
            <a:endParaRPr sz="1100">
              <a:latin typeface="Alexandria Light"/>
              <a:ea typeface="Alexandria Light"/>
              <a:cs typeface="Alexandria Light"/>
              <a:sym typeface="Alexandria Light"/>
            </a:endParaRPr>
          </a:p>
          <a:p>
            <a:pPr indent="0" lvl="0" marL="0" rtl="0" algn="l">
              <a:spcBef>
                <a:spcPts val="0"/>
              </a:spcBef>
              <a:spcAft>
                <a:spcPts val="0"/>
              </a:spcAft>
              <a:buNone/>
            </a:pPr>
            <a:r>
              <a:t/>
            </a:r>
            <a:endParaRPr sz="1100">
              <a:latin typeface="Alexandria Light"/>
              <a:ea typeface="Alexandria Light"/>
              <a:cs typeface="Alexandria Light"/>
              <a:sym typeface="Alexandria Light"/>
            </a:endParaRPr>
          </a:p>
        </p:txBody>
      </p:sp>
      <p:sp>
        <p:nvSpPr>
          <p:cNvPr id="423" name="Google Shape;423;p43"/>
          <p:cNvSpPr txBox="1"/>
          <p:nvPr>
            <p:ph idx="4294967295" type="subTitle"/>
          </p:nvPr>
        </p:nvSpPr>
        <p:spPr>
          <a:xfrm>
            <a:off x="2758650" y="2870675"/>
            <a:ext cx="2058300" cy="74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lexandria"/>
                <a:ea typeface="Alexandria"/>
                <a:cs typeface="Alexandria"/>
                <a:sym typeface="Alexandria"/>
              </a:rPr>
              <a:t>Tr MSE =</a:t>
            </a:r>
            <a:r>
              <a:rPr lang="en"/>
              <a:t> 0.112</a:t>
            </a:r>
            <a:endParaRPr/>
          </a:p>
          <a:p>
            <a:pPr indent="0" lvl="0" marL="0" rtl="0" algn="l">
              <a:spcBef>
                <a:spcPts val="0"/>
              </a:spcBef>
              <a:spcAft>
                <a:spcPts val="0"/>
              </a:spcAft>
              <a:buNone/>
            </a:pPr>
            <a:r>
              <a:rPr lang="en">
                <a:latin typeface="Alexandria"/>
                <a:ea typeface="Alexandria"/>
                <a:cs typeface="Alexandria"/>
                <a:sym typeface="Alexandria"/>
              </a:rPr>
              <a:t>Te MSE lowest</a:t>
            </a:r>
            <a:r>
              <a:rPr lang="en"/>
              <a:t> = 0.255</a:t>
            </a:r>
            <a:endParaRPr/>
          </a:p>
          <a:p>
            <a:pPr indent="0" lvl="0" marL="0" rtl="0" algn="l">
              <a:spcBef>
                <a:spcPts val="0"/>
              </a:spcBef>
              <a:spcAft>
                <a:spcPts val="0"/>
              </a:spcAft>
              <a:buNone/>
            </a:pPr>
            <a:r>
              <a:rPr lang="en">
                <a:latin typeface="Alexandria"/>
                <a:ea typeface="Alexandria"/>
                <a:cs typeface="Alexandria"/>
                <a:sym typeface="Alexandria"/>
              </a:rPr>
              <a:t>Te R</a:t>
            </a:r>
            <a:r>
              <a:rPr lang="en" sz="1000">
                <a:solidFill>
                  <a:srgbClr val="000000"/>
                </a:solidFill>
                <a:latin typeface="Alexandria"/>
                <a:ea typeface="Alexandria"/>
                <a:cs typeface="Alexandria"/>
                <a:sym typeface="Alexandria"/>
              </a:rPr>
              <a:t>²</a:t>
            </a:r>
            <a:r>
              <a:rPr lang="en"/>
              <a:t> = 0.3897</a:t>
            </a:r>
            <a:endParaRPr sz="1400"/>
          </a:p>
        </p:txBody>
      </p:sp>
      <p:sp>
        <p:nvSpPr>
          <p:cNvPr id="424" name="Google Shape;424;p43"/>
          <p:cNvSpPr/>
          <p:nvPr/>
        </p:nvSpPr>
        <p:spPr>
          <a:xfrm>
            <a:off x="734757" y="2343325"/>
            <a:ext cx="3256200" cy="352200"/>
          </a:xfrm>
          <a:prstGeom prst="rect">
            <a:avLst/>
          </a:prstGeom>
          <a:solidFill>
            <a:srgbClr val="D7DFE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Alexandria"/>
                <a:ea typeface="Alexandria"/>
                <a:cs typeface="Alexandria"/>
                <a:sym typeface="Alexandria"/>
              </a:rPr>
              <a:t>Decision Tree with </a:t>
            </a:r>
            <a:r>
              <a:rPr lang="en">
                <a:latin typeface="Alexandria"/>
                <a:ea typeface="Alexandria"/>
                <a:cs typeface="Alexandria"/>
                <a:sym typeface="Alexandria"/>
              </a:rPr>
              <a:t>GridSearchCV</a:t>
            </a:r>
            <a:endParaRPr>
              <a:latin typeface="Alexandria"/>
              <a:ea typeface="Alexandria"/>
              <a:cs typeface="Alexandria"/>
              <a:sym typeface="Alexandri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44"/>
          <p:cNvSpPr txBox="1"/>
          <p:nvPr>
            <p:ph type="title"/>
          </p:nvPr>
        </p:nvSpPr>
        <p:spPr>
          <a:xfrm>
            <a:off x="667950" y="307150"/>
            <a:ext cx="38568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Random Forest</a:t>
            </a:r>
            <a:endParaRPr/>
          </a:p>
        </p:txBody>
      </p:sp>
      <p:sp>
        <p:nvSpPr>
          <p:cNvPr id="430" name="Google Shape;430;p44"/>
          <p:cNvSpPr txBox="1"/>
          <p:nvPr>
            <p:ph idx="1" type="body"/>
          </p:nvPr>
        </p:nvSpPr>
        <p:spPr>
          <a:xfrm>
            <a:off x="584700" y="2929575"/>
            <a:ext cx="4175700" cy="383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latin typeface="Alexandria"/>
              <a:ea typeface="Alexandria"/>
              <a:cs typeface="Alexandria"/>
              <a:sym typeface="Alexandria"/>
            </a:endParaRPr>
          </a:p>
          <a:p>
            <a:pPr indent="0" lvl="0" marL="0" rtl="0" algn="l">
              <a:spcBef>
                <a:spcPts val="0"/>
              </a:spcBef>
              <a:spcAft>
                <a:spcPts val="0"/>
              </a:spcAft>
              <a:buNone/>
            </a:pPr>
            <a:r>
              <a:t/>
            </a:r>
            <a:endParaRPr b="1">
              <a:latin typeface="Alexandria"/>
              <a:ea typeface="Alexandria"/>
              <a:cs typeface="Alexandria"/>
              <a:sym typeface="Alexandria"/>
            </a:endParaRPr>
          </a:p>
          <a:p>
            <a:pPr indent="0" lvl="0" marL="0" rtl="0" algn="l">
              <a:spcBef>
                <a:spcPts val="0"/>
              </a:spcBef>
              <a:spcAft>
                <a:spcPts val="0"/>
              </a:spcAft>
              <a:buNone/>
            </a:pPr>
            <a:r>
              <a:t/>
            </a:r>
            <a:endParaRPr b="1">
              <a:latin typeface="Alexandria"/>
              <a:ea typeface="Alexandria"/>
              <a:cs typeface="Alexandria"/>
              <a:sym typeface="Alexandria"/>
            </a:endParaRPr>
          </a:p>
          <a:p>
            <a:pPr indent="0" lvl="0" marL="0" rtl="0" algn="l">
              <a:spcBef>
                <a:spcPts val="0"/>
              </a:spcBef>
              <a:spcAft>
                <a:spcPts val="0"/>
              </a:spcAft>
              <a:buNone/>
            </a:pPr>
            <a:r>
              <a:t/>
            </a:r>
            <a:endParaRPr b="1">
              <a:latin typeface="Alexandria"/>
              <a:ea typeface="Alexandria"/>
              <a:cs typeface="Alexandria"/>
              <a:sym typeface="Alexandria"/>
            </a:endParaRPr>
          </a:p>
          <a:p>
            <a:pPr indent="0" lvl="0" marL="0" rtl="0" algn="l">
              <a:spcBef>
                <a:spcPts val="0"/>
              </a:spcBef>
              <a:spcAft>
                <a:spcPts val="0"/>
              </a:spcAft>
              <a:buNone/>
            </a:pPr>
            <a:r>
              <a:t/>
            </a:r>
            <a:endParaRPr b="1">
              <a:latin typeface="Alexandria"/>
              <a:ea typeface="Alexandria"/>
              <a:cs typeface="Alexandria"/>
              <a:sym typeface="Alexandria"/>
            </a:endParaRPr>
          </a:p>
          <a:p>
            <a:pPr indent="0" lvl="0" marL="0" rtl="0" algn="l">
              <a:spcBef>
                <a:spcPts val="0"/>
              </a:spcBef>
              <a:spcAft>
                <a:spcPts val="0"/>
              </a:spcAft>
              <a:buNone/>
            </a:pPr>
            <a:r>
              <a:t/>
            </a:r>
            <a:endParaRPr b="1">
              <a:latin typeface="Alexandria"/>
              <a:ea typeface="Alexandria"/>
              <a:cs typeface="Alexandria"/>
              <a:sym typeface="Alexandria"/>
            </a:endParaRPr>
          </a:p>
          <a:p>
            <a:pPr indent="0" lvl="0" marL="0" rtl="0" algn="l">
              <a:spcBef>
                <a:spcPts val="0"/>
              </a:spcBef>
              <a:spcAft>
                <a:spcPts val="0"/>
              </a:spcAft>
              <a:buNone/>
            </a:pPr>
            <a:r>
              <a:rPr b="1" lang="en">
                <a:latin typeface="Alexandria"/>
                <a:ea typeface="Alexandria"/>
                <a:cs typeface="Alexandria"/>
                <a:sym typeface="Alexandria"/>
              </a:rPr>
              <a:t>Random Forest feature importance:</a:t>
            </a:r>
            <a:endParaRPr>
              <a:latin typeface="Alexandria"/>
              <a:ea typeface="Alexandria"/>
              <a:cs typeface="Alexandria"/>
              <a:sym typeface="Alexandria"/>
            </a:endParaRPr>
          </a:p>
          <a:p>
            <a:pPr indent="-304800" lvl="0" marL="457200" rtl="0" algn="l">
              <a:spcBef>
                <a:spcPts val="0"/>
              </a:spcBef>
              <a:spcAft>
                <a:spcPts val="0"/>
              </a:spcAft>
              <a:buSzPts val="1200"/>
              <a:buFont typeface="Alexandria"/>
              <a:buAutoNum type="arabicPeriod"/>
            </a:pPr>
            <a:r>
              <a:rPr lang="en">
                <a:latin typeface="Alexandria"/>
                <a:ea typeface="Alexandria"/>
                <a:cs typeface="Alexandria"/>
                <a:sym typeface="Alexandria"/>
              </a:rPr>
              <a:t>RH_out: Humidity outside (from Chievres weather station)</a:t>
            </a:r>
            <a:endParaRPr>
              <a:latin typeface="Alexandria"/>
              <a:ea typeface="Alexandria"/>
              <a:cs typeface="Alexandria"/>
              <a:sym typeface="Alexandria"/>
            </a:endParaRPr>
          </a:p>
          <a:p>
            <a:pPr indent="-304800" lvl="0" marL="457200" rtl="0" algn="l">
              <a:spcBef>
                <a:spcPts val="0"/>
              </a:spcBef>
              <a:spcAft>
                <a:spcPts val="0"/>
              </a:spcAft>
              <a:buSzPts val="1200"/>
              <a:buFont typeface="Alexandria"/>
              <a:buAutoNum type="arabicPeriod"/>
            </a:pPr>
            <a:r>
              <a:rPr lang="en">
                <a:latin typeface="Alexandria"/>
                <a:ea typeface="Alexandria"/>
                <a:cs typeface="Alexandria"/>
                <a:sym typeface="Alexandria"/>
              </a:rPr>
              <a:t>lights: energy use of light fixtures in the house</a:t>
            </a:r>
            <a:endParaRPr>
              <a:latin typeface="Alexandria"/>
              <a:ea typeface="Alexandria"/>
              <a:cs typeface="Alexandria"/>
              <a:sym typeface="Alexandria"/>
            </a:endParaRPr>
          </a:p>
          <a:p>
            <a:pPr indent="-304800" lvl="0" marL="457200" rtl="0" algn="l">
              <a:spcBef>
                <a:spcPts val="0"/>
              </a:spcBef>
              <a:spcAft>
                <a:spcPts val="0"/>
              </a:spcAft>
              <a:buSzPts val="1200"/>
              <a:buFont typeface="Alexandria"/>
              <a:buAutoNum type="arabicPeriod"/>
            </a:pPr>
            <a:r>
              <a:rPr lang="en">
                <a:latin typeface="Alexandria"/>
                <a:ea typeface="Alexandria"/>
                <a:cs typeface="Alexandria"/>
                <a:sym typeface="Alexandria"/>
              </a:rPr>
              <a:t>RH_8: Humidity in teenager room 2</a:t>
            </a:r>
            <a:endParaRPr>
              <a:latin typeface="Alexandria"/>
              <a:ea typeface="Alexandria"/>
              <a:cs typeface="Alexandria"/>
              <a:sym typeface="Alexandria"/>
            </a:endParaRPr>
          </a:p>
          <a:p>
            <a:pPr indent="0" lvl="0" marL="0" rtl="0" algn="l">
              <a:spcBef>
                <a:spcPts val="1000"/>
              </a:spcBef>
              <a:spcAft>
                <a:spcPts val="0"/>
              </a:spcAft>
              <a:buNone/>
            </a:pPr>
            <a:r>
              <a:t/>
            </a:r>
            <a:endParaRPr>
              <a:latin typeface="Alexandria"/>
              <a:ea typeface="Alexandria"/>
              <a:cs typeface="Alexandria"/>
              <a:sym typeface="Alexandria"/>
            </a:endParaRPr>
          </a:p>
          <a:p>
            <a:pPr indent="0" lvl="0" marL="0" rtl="0" algn="l">
              <a:spcBef>
                <a:spcPts val="0"/>
              </a:spcBef>
              <a:spcAft>
                <a:spcPts val="0"/>
              </a:spcAft>
              <a:buNone/>
            </a:pPr>
            <a:r>
              <a:t/>
            </a:r>
            <a:endParaRPr>
              <a:latin typeface="Alexandria"/>
              <a:ea typeface="Alexandria"/>
              <a:cs typeface="Alexandria"/>
              <a:sym typeface="Alexandria"/>
            </a:endParaRPr>
          </a:p>
        </p:txBody>
      </p:sp>
      <p:cxnSp>
        <p:nvCxnSpPr>
          <p:cNvPr id="431" name="Google Shape;431;p44"/>
          <p:cNvCxnSpPr>
            <a:stCxn id="432" idx="2"/>
            <a:endCxn id="433" idx="0"/>
          </p:cNvCxnSpPr>
          <p:nvPr/>
        </p:nvCxnSpPr>
        <p:spPr>
          <a:xfrm flipH="1">
            <a:off x="6107424" y="1010850"/>
            <a:ext cx="980700" cy="542400"/>
          </a:xfrm>
          <a:prstGeom prst="straightConnector1">
            <a:avLst/>
          </a:prstGeom>
          <a:noFill/>
          <a:ln cap="flat" cmpd="sng" w="9525">
            <a:solidFill>
              <a:schemeClr val="dk1"/>
            </a:solidFill>
            <a:prstDash val="solid"/>
            <a:round/>
            <a:headEnd len="med" w="med" type="none"/>
            <a:tailEnd len="med" w="med" type="triangle"/>
          </a:ln>
        </p:spPr>
      </p:cxnSp>
      <p:cxnSp>
        <p:nvCxnSpPr>
          <p:cNvPr id="434" name="Google Shape;434;p44"/>
          <p:cNvCxnSpPr>
            <a:stCxn id="432" idx="2"/>
            <a:endCxn id="435" idx="0"/>
          </p:cNvCxnSpPr>
          <p:nvPr/>
        </p:nvCxnSpPr>
        <p:spPr>
          <a:xfrm>
            <a:off x="7088124" y="1010850"/>
            <a:ext cx="1004400" cy="560400"/>
          </a:xfrm>
          <a:prstGeom prst="straightConnector1">
            <a:avLst/>
          </a:prstGeom>
          <a:noFill/>
          <a:ln cap="flat" cmpd="sng" w="9525">
            <a:solidFill>
              <a:schemeClr val="dk1"/>
            </a:solidFill>
            <a:prstDash val="solid"/>
            <a:round/>
            <a:headEnd len="med" w="med" type="none"/>
            <a:tailEnd len="med" w="med" type="triangle"/>
          </a:ln>
        </p:spPr>
      </p:cxnSp>
      <p:sp>
        <p:nvSpPr>
          <p:cNvPr id="436" name="Google Shape;436;p44"/>
          <p:cNvSpPr txBox="1"/>
          <p:nvPr/>
        </p:nvSpPr>
        <p:spPr>
          <a:xfrm>
            <a:off x="5958952" y="1047863"/>
            <a:ext cx="5382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True</a:t>
            </a:r>
            <a:endParaRPr sz="1200">
              <a:solidFill>
                <a:schemeClr val="dk1"/>
              </a:solidFill>
              <a:latin typeface="Albert Sans"/>
              <a:ea typeface="Albert Sans"/>
              <a:cs typeface="Albert Sans"/>
              <a:sym typeface="Albert Sans"/>
            </a:endParaRPr>
          </a:p>
        </p:txBody>
      </p:sp>
      <p:sp>
        <p:nvSpPr>
          <p:cNvPr id="437" name="Google Shape;437;p44"/>
          <p:cNvSpPr txBox="1"/>
          <p:nvPr/>
        </p:nvSpPr>
        <p:spPr>
          <a:xfrm>
            <a:off x="7565204" y="1055013"/>
            <a:ext cx="606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False</a:t>
            </a:r>
            <a:endParaRPr sz="1200">
              <a:solidFill>
                <a:schemeClr val="dk1"/>
              </a:solidFill>
              <a:latin typeface="Albert Sans"/>
              <a:ea typeface="Albert Sans"/>
              <a:cs typeface="Albert Sans"/>
              <a:sym typeface="Albert Sans"/>
            </a:endParaRPr>
          </a:p>
        </p:txBody>
      </p:sp>
      <p:pic>
        <p:nvPicPr>
          <p:cNvPr id="432" name="Google Shape;432;p44"/>
          <p:cNvPicPr preferRelativeResize="0"/>
          <p:nvPr/>
        </p:nvPicPr>
        <p:blipFill rotWithShape="1">
          <a:blip r:embed="rId3">
            <a:alphaModFix/>
          </a:blip>
          <a:srcRect b="0" l="1768" r="0" t="0"/>
          <a:stretch/>
        </p:blipFill>
        <p:spPr>
          <a:xfrm>
            <a:off x="6241061" y="306400"/>
            <a:ext cx="1694125" cy="704450"/>
          </a:xfrm>
          <a:prstGeom prst="rect">
            <a:avLst/>
          </a:prstGeom>
          <a:noFill/>
          <a:ln>
            <a:noFill/>
          </a:ln>
        </p:spPr>
      </p:pic>
      <p:pic>
        <p:nvPicPr>
          <p:cNvPr id="433" name="Google Shape;433;p44"/>
          <p:cNvPicPr preferRelativeResize="0"/>
          <p:nvPr/>
        </p:nvPicPr>
        <p:blipFill rotWithShape="1">
          <a:blip r:embed="rId4">
            <a:alphaModFix/>
          </a:blip>
          <a:srcRect b="0" l="1080" r="1576" t="6410"/>
          <a:stretch/>
        </p:blipFill>
        <p:spPr>
          <a:xfrm>
            <a:off x="5214000" y="1553175"/>
            <a:ext cx="1786697" cy="748375"/>
          </a:xfrm>
          <a:prstGeom prst="rect">
            <a:avLst/>
          </a:prstGeom>
          <a:noFill/>
          <a:ln>
            <a:noFill/>
          </a:ln>
        </p:spPr>
      </p:pic>
      <p:pic>
        <p:nvPicPr>
          <p:cNvPr id="435" name="Google Shape;435;p44"/>
          <p:cNvPicPr preferRelativeResize="0"/>
          <p:nvPr/>
        </p:nvPicPr>
        <p:blipFill rotWithShape="1">
          <a:blip r:embed="rId5">
            <a:alphaModFix/>
          </a:blip>
          <a:srcRect b="0" l="3291" r="1288" t="4021"/>
          <a:stretch/>
        </p:blipFill>
        <p:spPr>
          <a:xfrm>
            <a:off x="7199100" y="1571124"/>
            <a:ext cx="1786701" cy="719648"/>
          </a:xfrm>
          <a:prstGeom prst="rect">
            <a:avLst/>
          </a:prstGeom>
          <a:noFill/>
          <a:ln>
            <a:noFill/>
          </a:ln>
        </p:spPr>
      </p:pic>
      <p:sp>
        <p:nvSpPr>
          <p:cNvPr descr="Timeline background shape" id="438" name="Google Shape;438;p44"/>
          <p:cNvSpPr/>
          <p:nvPr/>
        </p:nvSpPr>
        <p:spPr>
          <a:xfrm>
            <a:off x="773800" y="1364176"/>
            <a:ext cx="1827600" cy="3693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Tr MSE: </a:t>
            </a:r>
            <a:r>
              <a:rPr lang="en" sz="1200">
                <a:solidFill>
                  <a:schemeClr val="dk1"/>
                </a:solidFill>
                <a:latin typeface="Albert Sans"/>
                <a:ea typeface="Albert Sans"/>
                <a:cs typeface="Albert Sans"/>
                <a:sym typeface="Albert Sans"/>
              </a:rPr>
              <a:t>0</a:t>
            </a:r>
            <a:r>
              <a:rPr lang="en" sz="1200">
                <a:solidFill>
                  <a:schemeClr val="dk1"/>
                </a:solidFill>
                <a:latin typeface="Albert Sans"/>
                <a:ea typeface="Albert Sans"/>
                <a:cs typeface="Albert Sans"/>
                <a:sym typeface="Albert Sans"/>
              </a:rPr>
              <a:t>.2991</a:t>
            </a:r>
            <a:endParaRPr sz="1200">
              <a:latin typeface="Alexandria"/>
              <a:ea typeface="Alexandria"/>
              <a:cs typeface="Alexandria"/>
              <a:sym typeface="Alexandria"/>
            </a:endParaRPr>
          </a:p>
        </p:txBody>
      </p:sp>
      <p:sp>
        <p:nvSpPr>
          <p:cNvPr descr="Timeline background shape" id="439" name="Google Shape;439;p44"/>
          <p:cNvSpPr/>
          <p:nvPr/>
        </p:nvSpPr>
        <p:spPr>
          <a:xfrm>
            <a:off x="2798075" y="1364176"/>
            <a:ext cx="1827600" cy="3693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Te MSE: </a:t>
            </a:r>
            <a:r>
              <a:rPr lang="en" sz="1200">
                <a:solidFill>
                  <a:schemeClr val="dk1"/>
                </a:solidFill>
                <a:latin typeface="Albert Sans"/>
                <a:ea typeface="Albert Sans"/>
                <a:cs typeface="Albert Sans"/>
                <a:sym typeface="Albert Sans"/>
              </a:rPr>
              <a:t>0.3378</a:t>
            </a:r>
            <a:endParaRPr sz="1200">
              <a:latin typeface="Alexandria"/>
              <a:ea typeface="Alexandria"/>
              <a:cs typeface="Alexandria"/>
              <a:sym typeface="Alexandria"/>
            </a:endParaRPr>
          </a:p>
        </p:txBody>
      </p:sp>
      <p:sp>
        <p:nvSpPr>
          <p:cNvPr descr="Timeline background shape" id="440" name="Google Shape;440;p44"/>
          <p:cNvSpPr/>
          <p:nvPr/>
        </p:nvSpPr>
        <p:spPr>
          <a:xfrm>
            <a:off x="2798075" y="1842076"/>
            <a:ext cx="1827600" cy="3693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Te R</a:t>
            </a:r>
            <a:r>
              <a:rPr b="1" lang="en" sz="1200">
                <a:latin typeface="Alexandria"/>
                <a:ea typeface="Alexandria"/>
                <a:cs typeface="Alexandria"/>
                <a:sym typeface="Alexandria"/>
              </a:rPr>
              <a:t>²</a:t>
            </a:r>
            <a:r>
              <a:rPr lang="en" sz="1200">
                <a:latin typeface="Alexandria"/>
                <a:ea typeface="Alexandria"/>
                <a:cs typeface="Alexandria"/>
                <a:sym typeface="Alexandria"/>
              </a:rPr>
              <a:t>: </a:t>
            </a:r>
            <a:r>
              <a:rPr lang="en" sz="1200">
                <a:solidFill>
                  <a:schemeClr val="dk1"/>
                </a:solidFill>
                <a:latin typeface="Albert Sans"/>
                <a:ea typeface="Albert Sans"/>
                <a:cs typeface="Albert Sans"/>
                <a:sym typeface="Albert Sans"/>
              </a:rPr>
              <a:t>0.2549</a:t>
            </a:r>
            <a:endParaRPr sz="1200">
              <a:latin typeface="Alexandria"/>
              <a:ea typeface="Alexandria"/>
              <a:cs typeface="Alexandria"/>
              <a:sym typeface="Alexandria"/>
            </a:endParaRPr>
          </a:p>
        </p:txBody>
      </p:sp>
      <p:sp>
        <p:nvSpPr>
          <p:cNvPr descr="Timeline background shape" id="441" name="Google Shape;441;p44"/>
          <p:cNvSpPr/>
          <p:nvPr/>
        </p:nvSpPr>
        <p:spPr>
          <a:xfrm>
            <a:off x="773800" y="1842076"/>
            <a:ext cx="1827600" cy="3693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Tr R</a:t>
            </a:r>
            <a:r>
              <a:rPr b="1" lang="en" sz="1200">
                <a:latin typeface="Alexandria"/>
                <a:ea typeface="Alexandria"/>
                <a:cs typeface="Alexandria"/>
                <a:sym typeface="Alexandria"/>
              </a:rPr>
              <a:t>²</a:t>
            </a:r>
            <a:r>
              <a:rPr lang="en" sz="1200">
                <a:latin typeface="Alexandria"/>
                <a:ea typeface="Alexandria"/>
                <a:cs typeface="Alexandria"/>
                <a:sym typeface="Alexandria"/>
              </a:rPr>
              <a:t>: </a:t>
            </a:r>
            <a:r>
              <a:rPr lang="en" sz="1200">
                <a:latin typeface="Alexandria"/>
                <a:ea typeface="Alexandria"/>
                <a:cs typeface="Alexandria"/>
                <a:sym typeface="Alexandria"/>
              </a:rPr>
              <a:t> </a:t>
            </a:r>
            <a:r>
              <a:rPr lang="en" sz="1200">
                <a:solidFill>
                  <a:schemeClr val="dk1"/>
                </a:solidFill>
                <a:latin typeface="Albert Sans"/>
                <a:ea typeface="Albert Sans"/>
                <a:cs typeface="Albert Sans"/>
                <a:sym typeface="Albert Sans"/>
              </a:rPr>
              <a:t>0.2852</a:t>
            </a:r>
            <a:endParaRPr sz="1200">
              <a:latin typeface="Alexandria"/>
              <a:ea typeface="Alexandria"/>
              <a:cs typeface="Alexandria"/>
              <a:sym typeface="Alexandria"/>
            </a:endParaRPr>
          </a:p>
        </p:txBody>
      </p:sp>
      <p:sp>
        <p:nvSpPr>
          <p:cNvPr id="442" name="Google Shape;442;p44"/>
          <p:cNvSpPr/>
          <p:nvPr/>
        </p:nvSpPr>
        <p:spPr>
          <a:xfrm>
            <a:off x="739650" y="863100"/>
            <a:ext cx="3713400" cy="441900"/>
          </a:xfrm>
          <a:prstGeom prst="rect">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Albert Sans"/>
                <a:ea typeface="Albert Sans"/>
                <a:cs typeface="Albert Sans"/>
                <a:sym typeface="Albert Sans"/>
              </a:rPr>
              <a:t>max_features="sqrt", n_estimators=100, max_depth=5:</a:t>
            </a:r>
            <a:endParaRPr b="1" sz="1300">
              <a:latin typeface="Alexandria"/>
              <a:ea typeface="Alexandria"/>
              <a:cs typeface="Alexandria"/>
              <a:sym typeface="Alexandria"/>
            </a:endParaRPr>
          </a:p>
        </p:txBody>
      </p:sp>
      <p:sp>
        <p:nvSpPr>
          <p:cNvPr descr="Timeline background shape" id="443" name="Google Shape;443;p44"/>
          <p:cNvSpPr/>
          <p:nvPr/>
        </p:nvSpPr>
        <p:spPr>
          <a:xfrm>
            <a:off x="763750" y="3160901"/>
            <a:ext cx="1827600" cy="3693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Tr MSE: </a:t>
            </a:r>
            <a:r>
              <a:rPr lang="en" sz="1200">
                <a:solidFill>
                  <a:schemeClr val="dk1"/>
                </a:solidFill>
                <a:latin typeface="Albert Sans"/>
                <a:ea typeface="Albert Sans"/>
                <a:cs typeface="Albert Sans"/>
                <a:sym typeface="Albert Sans"/>
              </a:rPr>
              <a:t>0.01828</a:t>
            </a:r>
            <a:endParaRPr sz="1200">
              <a:latin typeface="Alexandria"/>
              <a:ea typeface="Alexandria"/>
              <a:cs typeface="Alexandria"/>
              <a:sym typeface="Alexandria"/>
            </a:endParaRPr>
          </a:p>
        </p:txBody>
      </p:sp>
      <p:sp>
        <p:nvSpPr>
          <p:cNvPr descr="Timeline background shape" id="444" name="Google Shape;444;p44"/>
          <p:cNvSpPr/>
          <p:nvPr/>
        </p:nvSpPr>
        <p:spPr>
          <a:xfrm>
            <a:off x="2788025" y="3160901"/>
            <a:ext cx="1827600" cy="3693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Te MSE: </a:t>
            </a:r>
            <a:r>
              <a:rPr lang="en" sz="1200">
                <a:solidFill>
                  <a:schemeClr val="dk1"/>
                </a:solidFill>
                <a:latin typeface="Albert Sans"/>
                <a:ea typeface="Albert Sans"/>
                <a:cs typeface="Albert Sans"/>
                <a:sym typeface="Albert Sans"/>
              </a:rPr>
              <a:t>0.1406</a:t>
            </a:r>
            <a:endParaRPr sz="1200">
              <a:latin typeface="Alexandria"/>
              <a:ea typeface="Alexandria"/>
              <a:cs typeface="Alexandria"/>
              <a:sym typeface="Alexandria"/>
            </a:endParaRPr>
          </a:p>
        </p:txBody>
      </p:sp>
      <p:sp>
        <p:nvSpPr>
          <p:cNvPr descr="Timeline background shape" id="445" name="Google Shape;445;p44"/>
          <p:cNvSpPr/>
          <p:nvPr/>
        </p:nvSpPr>
        <p:spPr>
          <a:xfrm>
            <a:off x="2788025" y="3638801"/>
            <a:ext cx="1827600" cy="3693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Te R</a:t>
            </a:r>
            <a:r>
              <a:rPr b="1" lang="en" sz="1200">
                <a:latin typeface="Alexandria"/>
                <a:ea typeface="Alexandria"/>
                <a:cs typeface="Alexandria"/>
                <a:sym typeface="Alexandria"/>
              </a:rPr>
              <a:t>²</a:t>
            </a:r>
            <a:r>
              <a:rPr lang="en" sz="1200">
                <a:latin typeface="Alexandria"/>
                <a:ea typeface="Alexandria"/>
                <a:cs typeface="Alexandria"/>
                <a:sym typeface="Alexandria"/>
              </a:rPr>
              <a:t>: </a:t>
            </a:r>
            <a:r>
              <a:rPr lang="en" sz="1200">
                <a:solidFill>
                  <a:schemeClr val="dk1"/>
                </a:solidFill>
                <a:latin typeface="Albert Sans"/>
                <a:ea typeface="Albert Sans"/>
                <a:cs typeface="Albert Sans"/>
                <a:sym typeface="Albert Sans"/>
              </a:rPr>
              <a:t>0.6900</a:t>
            </a:r>
            <a:endParaRPr sz="1200">
              <a:latin typeface="Alexandria"/>
              <a:ea typeface="Alexandria"/>
              <a:cs typeface="Alexandria"/>
              <a:sym typeface="Alexandria"/>
            </a:endParaRPr>
          </a:p>
        </p:txBody>
      </p:sp>
      <p:sp>
        <p:nvSpPr>
          <p:cNvPr descr="Timeline background shape" id="446" name="Google Shape;446;p44"/>
          <p:cNvSpPr/>
          <p:nvPr/>
        </p:nvSpPr>
        <p:spPr>
          <a:xfrm>
            <a:off x="763750" y="3638801"/>
            <a:ext cx="1827600" cy="3693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Tr R</a:t>
            </a:r>
            <a:r>
              <a:rPr b="1" lang="en" sz="1200">
                <a:latin typeface="Alexandria"/>
                <a:ea typeface="Alexandria"/>
                <a:cs typeface="Alexandria"/>
                <a:sym typeface="Alexandria"/>
              </a:rPr>
              <a:t>²</a:t>
            </a:r>
            <a:r>
              <a:rPr lang="en" sz="1200">
                <a:latin typeface="Alexandria"/>
                <a:ea typeface="Alexandria"/>
                <a:cs typeface="Alexandria"/>
                <a:sym typeface="Alexandria"/>
              </a:rPr>
              <a:t>:  </a:t>
            </a:r>
            <a:r>
              <a:rPr lang="en" sz="1200">
                <a:solidFill>
                  <a:schemeClr val="dk1"/>
                </a:solidFill>
                <a:latin typeface="Albert Sans"/>
                <a:ea typeface="Albert Sans"/>
                <a:cs typeface="Albert Sans"/>
                <a:sym typeface="Albert Sans"/>
              </a:rPr>
              <a:t>0.95632</a:t>
            </a:r>
            <a:endParaRPr sz="1200">
              <a:latin typeface="Alexandria"/>
              <a:ea typeface="Alexandria"/>
              <a:cs typeface="Alexandria"/>
              <a:sym typeface="Alexandria"/>
            </a:endParaRPr>
          </a:p>
        </p:txBody>
      </p:sp>
      <p:sp>
        <p:nvSpPr>
          <p:cNvPr id="447" name="Google Shape;447;p44"/>
          <p:cNvSpPr/>
          <p:nvPr/>
        </p:nvSpPr>
        <p:spPr>
          <a:xfrm>
            <a:off x="786738" y="2433000"/>
            <a:ext cx="3713400" cy="6549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exandria"/>
                <a:ea typeface="Alexandria"/>
                <a:cs typeface="Alexandria"/>
                <a:sym typeface="Alexandria"/>
              </a:rPr>
              <a:t>By </a:t>
            </a:r>
            <a:r>
              <a:rPr b="1" lang="en" sz="1200">
                <a:solidFill>
                  <a:schemeClr val="dk1"/>
                </a:solidFill>
                <a:latin typeface="Alexandria"/>
                <a:ea typeface="Alexandria"/>
                <a:cs typeface="Alexandria"/>
                <a:sym typeface="Alexandria"/>
              </a:rPr>
              <a:t>GridSearchCV,</a:t>
            </a:r>
            <a:r>
              <a:rPr lang="en" sz="1200">
                <a:solidFill>
                  <a:schemeClr val="dk1"/>
                </a:solidFill>
                <a:latin typeface="Alexandria"/>
                <a:ea typeface="Alexandria"/>
                <a:cs typeface="Alexandria"/>
                <a:sym typeface="Alexandria"/>
              </a:rPr>
              <a:t> the best parameters are: {'max_depth': None, 'min_samples_leaf': 1, 'min_samples_split': 2, 'n_estimators': 200}</a:t>
            </a:r>
            <a:endParaRPr sz="1300">
              <a:latin typeface="Alexandria"/>
              <a:ea typeface="Alexandria"/>
              <a:cs typeface="Alexandria"/>
              <a:sym typeface="Alexandria"/>
            </a:endParaRPr>
          </a:p>
        </p:txBody>
      </p:sp>
      <p:sp>
        <p:nvSpPr>
          <p:cNvPr id="448" name="Google Shape;448;p44"/>
          <p:cNvSpPr/>
          <p:nvPr/>
        </p:nvSpPr>
        <p:spPr>
          <a:xfrm>
            <a:off x="-40384" y="2433000"/>
            <a:ext cx="903300" cy="654900"/>
          </a:xfrm>
          <a:prstGeom prst="rect">
            <a:avLst/>
          </a:prstGeom>
          <a:solidFill>
            <a:srgbClr val="FFE5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latin typeface="Alexandria"/>
              <a:ea typeface="Alexandria"/>
              <a:cs typeface="Alexandria"/>
              <a:sym typeface="Alexandria"/>
            </a:endParaRPr>
          </a:p>
        </p:txBody>
      </p:sp>
      <p:sp>
        <p:nvSpPr>
          <p:cNvPr id="449" name="Google Shape;449;p44"/>
          <p:cNvSpPr/>
          <p:nvPr/>
        </p:nvSpPr>
        <p:spPr>
          <a:xfrm>
            <a:off x="4500140" y="2433000"/>
            <a:ext cx="642900" cy="654900"/>
          </a:xfrm>
          <a:prstGeom prst="rect">
            <a:avLst/>
          </a:prstGeom>
          <a:solidFill>
            <a:srgbClr val="FFE5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latin typeface="Alexandria"/>
              <a:ea typeface="Alexandria"/>
              <a:cs typeface="Alexandria"/>
              <a:sym typeface="Alexandria"/>
            </a:endParaRPr>
          </a:p>
        </p:txBody>
      </p:sp>
      <p:sp>
        <p:nvSpPr>
          <p:cNvPr id="450" name="Google Shape;450;p44"/>
          <p:cNvSpPr/>
          <p:nvPr/>
        </p:nvSpPr>
        <p:spPr>
          <a:xfrm>
            <a:off x="-40375" y="863100"/>
            <a:ext cx="780000" cy="4419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latin typeface="Alexandria"/>
              <a:ea typeface="Alexandria"/>
              <a:cs typeface="Alexandria"/>
              <a:sym typeface="Alexandria"/>
            </a:endParaRPr>
          </a:p>
        </p:txBody>
      </p:sp>
      <p:sp>
        <p:nvSpPr>
          <p:cNvPr id="451" name="Google Shape;451;p44"/>
          <p:cNvSpPr/>
          <p:nvPr/>
        </p:nvSpPr>
        <p:spPr>
          <a:xfrm>
            <a:off x="4431600" y="863100"/>
            <a:ext cx="711300" cy="4419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latin typeface="Alexandria"/>
              <a:ea typeface="Alexandria"/>
              <a:cs typeface="Alexandria"/>
              <a:sym typeface="Alexandria"/>
            </a:endParaRPr>
          </a:p>
        </p:txBody>
      </p:sp>
      <p:sp>
        <p:nvSpPr>
          <p:cNvPr id="452" name="Google Shape;452;p44"/>
          <p:cNvSpPr/>
          <p:nvPr/>
        </p:nvSpPr>
        <p:spPr>
          <a:xfrm>
            <a:off x="5143075" y="172125"/>
            <a:ext cx="3920400" cy="2296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pic>
        <p:nvPicPr>
          <p:cNvPr id="453" name="Google Shape;453;p44"/>
          <p:cNvPicPr preferRelativeResize="0"/>
          <p:nvPr/>
        </p:nvPicPr>
        <p:blipFill>
          <a:blip r:embed="rId6">
            <a:alphaModFix/>
          </a:blip>
          <a:stretch>
            <a:fillRect/>
          </a:stretch>
        </p:blipFill>
        <p:spPr>
          <a:xfrm flipH="1">
            <a:off x="-40375" y="662100"/>
            <a:ext cx="642900" cy="642900"/>
          </a:xfrm>
          <a:prstGeom prst="rect">
            <a:avLst/>
          </a:prstGeom>
          <a:noFill/>
          <a:ln>
            <a:noFill/>
          </a:ln>
        </p:spPr>
      </p:pic>
      <p:pic>
        <p:nvPicPr>
          <p:cNvPr id="454" name="Google Shape;454;p44"/>
          <p:cNvPicPr preferRelativeResize="0"/>
          <p:nvPr/>
        </p:nvPicPr>
        <p:blipFill>
          <a:blip r:embed="rId6">
            <a:alphaModFix/>
          </a:blip>
          <a:stretch>
            <a:fillRect/>
          </a:stretch>
        </p:blipFill>
        <p:spPr>
          <a:xfrm flipH="1">
            <a:off x="-40375" y="2343700"/>
            <a:ext cx="642900" cy="642900"/>
          </a:xfrm>
          <a:prstGeom prst="rect">
            <a:avLst/>
          </a:prstGeom>
          <a:noFill/>
          <a:ln>
            <a:noFill/>
          </a:ln>
        </p:spPr>
      </p:pic>
      <p:pic>
        <p:nvPicPr>
          <p:cNvPr id="455" name="Google Shape;455;p44"/>
          <p:cNvPicPr preferRelativeResize="0"/>
          <p:nvPr/>
        </p:nvPicPr>
        <p:blipFill rotWithShape="1">
          <a:blip r:embed="rId7">
            <a:alphaModFix/>
          </a:blip>
          <a:srcRect b="3218" l="0" r="0" t="3209"/>
          <a:stretch/>
        </p:blipFill>
        <p:spPr>
          <a:xfrm>
            <a:off x="7245388" y="1576150"/>
            <a:ext cx="1694125" cy="702425"/>
          </a:xfrm>
          <a:prstGeom prst="rect">
            <a:avLst/>
          </a:prstGeom>
          <a:noFill/>
          <a:ln cap="flat" cmpd="sng" w="9525">
            <a:solidFill>
              <a:schemeClr val="dk1"/>
            </a:solidFill>
            <a:prstDash val="solid"/>
            <a:round/>
            <a:headEnd len="sm" w="sm" type="none"/>
            <a:tailEnd len="sm" w="sm" type="none"/>
          </a:ln>
        </p:spPr>
      </p:pic>
      <p:pic>
        <p:nvPicPr>
          <p:cNvPr id="456" name="Google Shape;456;p44"/>
          <p:cNvPicPr preferRelativeResize="0"/>
          <p:nvPr/>
        </p:nvPicPr>
        <p:blipFill rotWithShape="1">
          <a:blip r:embed="rId8">
            <a:alphaModFix/>
          </a:blip>
          <a:srcRect b="1057" l="0" r="0" t="1047"/>
          <a:stretch/>
        </p:blipFill>
        <p:spPr>
          <a:xfrm>
            <a:off x="5214000" y="1554500"/>
            <a:ext cx="1786700" cy="761403"/>
          </a:xfrm>
          <a:prstGeom prst="rect">
            <a:avLst/>
          </a:prstGeom>
          <a:noFill/>
          <a:ln cap="flat" cmpd="sng" w="9525">
            <a:solidFill>
              <a:schemeClr val="dk1"/>
            </a:solidFill>
            <a:prstDash val="solid"/>
            <a:round/>
            <a:headEnd len="sm" w="sm" type="none"/>
            <a:tailEnd len="sm" w="sm" type="none"/>
          </a:ln>
        </p:spPr>
      </p:pic>
      <p:pic>
        <p:nvPicPr>
          <p:cNvPr id="457" name="Google Shape;457;p44"/>
          <p:cNvPicPr preferRelativeResize="0"/>
          <p:nvPr/>
        </p:nvPicPr>
        <p:blipFill rotWithShape="1">
          <a:blip r:embed="rId9">
            <a:alphaModFix/>
          </a:blip>
          <a:srcRect b="3720" l="1739" r="0" t="3720"/>
          <a:stretch/>
        </p:blipFill>
        <p:spPr>
          <a:xfrm>
            <a:off x="6241050" y="290600"/>
            <a:ext cx="1755575" cy="736050"/>
          </a:xfrm>
          <a:prstGeom prst="rect">
            <a:avLst/>
          </a:prstGeom>
          <a:noFill/>
          <a:ln cap="flat" cmpd="sng" w="9525">
            <a:solidFill>
              <a:schemeClr val="dk1"/>
            </a:solidFill>
            <a:prstDash val="solid"/>
            <a:round/>
            <a:headEnd len="sm" w="sm" type="none"/>
            <a:tailEnd len="sm" w="sm" type="none"/>
          </a:ln>
        </p:spPr>
      </p:pic>
      <p:pic>
        <p:nvPicPr>
          <p:cNvPr id="458" name="Google Shape;458;p44"/>
          <p:cNvPicPr preferRelativeResize="0"/>
          <p:nvPr/>
        </p:nvPicPr>
        <p:blipFill rotWithShape="1">
          <a:blip r:embed="rId10">
            <a:alphaModFix/>
          </a:blip>
          <a:srcRect b="0" l="1487" r="4395" t="0"/>
          <a:stretch/>
        </p:blipFill>
        <p:spPr>
          <a:xfrm>
            <a:off x="5214000" y="2704800"/>
            <a:ext cx="3813550" cy="2348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45"/>
          <p:cNvSpPr/>
          <p:nvPr/>
        </p:nvSpPr>
        <p:spPr>
          <a:xfrm>
            <a:off x="4588500" y="226600"/>
            <a:ext cx="4568700" cy="774600"/>
          </a:xfrm>
          <a:prstGeom prst="rect">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464" name="Google Shape;464;p45"/>
          <p:cNvSpPr/>
          <p:nvPr/>
        </p:nvSpPr>
        <p:spPr>
          <a:xfrm>
            <a:off x="0" y="733600"/>
            <a:ext cx="4588500" cy="267600"/>
          </a:xfrm>
          <a:prstGeom prst="rect">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465" name="Google Shape;465;p45"/>
          <p:cNvSpPr txBox="1"/>
          <p:nvPr>
            <p:ph type="title"/>
          </p:nvPr>
        </p:nvSpPr>
        <p:spPr>
          <a:xfrm>
            <a:off x="715100" y="154725"/>
            <a:ext cx="3733800" cy="6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Boosting</a:t>
            </a:r>
            <a:endParaRPr/>
          </a:p>
        </p:txBody>
      </p:sp>
      <p:sp>
        <p:nvSpPr>
          <p:cNvPr id="466" name="Google Shape;466;p45"/>
          <p:cNvSpPr txBox="1"/>
          <p:nvPr>
            <p:ph idx="1" type="body"/>
          </p:nvPr>
        </p:nvSpPr>
        <p:spPr>
          <a:xfrm>
            <a:off x="676475" y="691925"/>
            <a:ext cx="4017300" cy="19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lexandria"/>
                <a:ea typeface="Alexandria"/>
                <a:cs typeface="Alexandria"/>
                <a:sym typeface="Alexandria"/>
              </a:rPr>
              <a:t>When </a:t>
            </a:r>
            <a:r>
              <a:rPr b="1" lang="en">
                <a:latin typeface="Alexandria"/>
                <a:ea typeface="Alexandria"/>
                <a:cs typeface="Alexandria"/>
                <a:sym typeface="Alexandria"/>
              </a:rPr>
              <a:t>n_estimators=100, learning_rate=0.01</a:t>
            </a:r>
            <a:endParaRPr b="1">
              <a:latin typeface="Alexandria"/>
              <a:ea typeface="Alexandria"/>
              <a:cs typeface="Alexandria"/>
              <a:sym typeface="Alexandria"/>
            </a:endParaRPr>
          </a:p>
          <a:p>
            <a:pPr indent="0" lvl="0" marL="0" rtl="0" algn="l">
              <a:spcBef>
                <a:spcPts val="0"/>
              </a:spcBef>
              <a:spcAft>
                <a:spcPts val="0"/>
              </a:spcAft>
              <a:buNone/>
            </a:pPr>
            <a:r>
              <a:t/>
            </a:r>
            <a:endParaRPr>
              <a:latin typeface="Alexandria"/>
              <a:ea typeface="Alexandria"/>
              <a:cs typeface="Alexandria"/>
              <a:sym typeface="Alexandria"/>
            </a:endParaRPr>
          </a:p>
          <a:p>
            <a:pPr indent="0" lvl="0" marL="0" rtl="0" algn="l">
              <a:spcBef>
                <a:spcPts val="0"/>
              </a:spcBef>
              <a:spcAft>
                <a:spcPts val="0"/>
              </a:spcAft>
              <a:buNone/>
            </a:pPr>
            <a:r>
              <a:t/>
            </a:r>
            <a:endParaRPr>
              <a:latin typeface="Alexandria"/>
              <a:ea typeface="Alexandria"/>
              <a:cs typeface="Alexandria"/>
              <a:sym typeface="Alexandria"/>
            </a:endParaRPr>
          </a:p>
          <a:p>
            <a:pPr indent="0" lvl="0" marL="0" rtl="0" algn="l">
              <a:spcBef>
                <a:spcPts val="0"/>
              </a:spcBef>
              <a:spcAft>
                <a:spcPts val="0"/>
              </a:spcAft>
              <a:buNone/>
            </a:pPr>
            <a:r>
              <a:t/>
            </a:r>
            <a:endParaRPr>
              <a:latin typeface="Alexandria"/>
              <a:ea typeface="Alexandria"/>
              <a:cs typeface="Alexandria"/>
              <a:sym typeface="Alexandria"/>
            </a:endParaRPr>
          </a:p>
          <a:p>
            <a:pPr indent="0" lvl="0" marL="0" rtl="0" algn="l">
              <a:spcBef>
                <a:spcPts val="0"/>
              </a:spcBef>
              <a:spcAft>
                <a:spcPts val="0"/>
              </a:spcAft>
              <a:buNone/>
            </a:pPr>
            <a:r>
              <a:t/>
            </a:r>
            <a:endParaRPr>
              <a:latin typeface="Alexandria"/>
              <a:ea typeface="Alexandria"/>
              <a:cs typeface="Alexandria"/>
              <a:sym typeface="Alexandria"/>
            </a:endParaRPr>
          </a:p>
          <a:p>
            <a:pPr indent="0" lvl="0" marL="0" rtl="0" algn="l">
              <a:spcBef>
                <a:spcPts val="1600"/>
              </a:spcBef>
              <a:spcAft>
                <a:spcPts val="0"/>
              </a:spcAft>
              <a:buNone/>
            </a:pPr>
            <a:r>
              <a:t/>
            </a:r>
            <a:endParaRPr>
              <a:latin typeface="Alexandria"/>
              <a:ea typeface="Alexandria"/>
              <a:cs typeface="Alexandria"/>
              <a:sym typeface="Alexandria"/>
            </a:endParaRPr>
          </a:p>
          <a:p>
            <a:pPr indent="0" lvl="0" marL="0" rtl="0" algn="l">
              <a:spcBef>
                <a:spcPts val="1600"/>
              </a:spcBef>
              <a:spcAft>
                <a:spcPts val="1600"/>
              </a:spcAft>
              <a:buNone/>
            </a:pPr>
            <a:r>
              <a:rPr lang="en">
                <a:latin typeface="Alexandria"/>
                <a:ea typeface="Alexandria"/>
                <a:cs typeface="Alexandria"/>
                <a:sym typeface="Alexandria"/>
              </a:rPr>
              <a:t>M</a:t>
            </a:r>
            <a:r>
              <a:rPr lang="en">
                <a:latin typeface="Alexandria"/>
                <a:ea typeface="Alexandria"/>
                <a:cs typeface="Alexandria"/>
                <a:sym typeface="Alexandria"/>
              </a:rPr>
              <a:t>ax_depth = 1</a:t>
            </a:r>
            <a:endParaRPr>
              <a:latin typeface="Alexandria"/>
              <a:ea typeface="Alexandria"/>
              <a:cs typeface="Alexandria"/>
              <a:sym typeface="Alexandria"/>
            </a:endParaRPr>
          </a:p>
        </p:txBody>
      </p:sp>
      <p:sp>
        <p:nvSpPr>
          <p:cNvPr id="467" name="Google Shape;467;p45"/>
          <p:cNvSpPr txBox="1"/>
          <p:nvPr/>
        </p:nvSpPr>
        <p:spPr>
          <a:xfrm>
            <a:off x="4588500" y="267325"/>
            <a:ext cx="4465500" cy="226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Alexandria"/>
                <a:ea typeface="Alexandria"/>
                <a:cs typeface="Alexandria"/>
                <a:sym typeface="Alexandria"/>
              </a:rPr>
              <a:t>By using AdaBoostRegressor, the best parameters are:</a:t>
            </a:r>
            <a:endParaRPr b="1" sz="1200">
              <a:solidFill>
                <a:schemeClr val="dk1"/>
              </a:solidFill>
              <a:latin typeface="Alexandria"/>
              <a:ea typeface="Alexandria"/>
              <a:cs typeface="Alexandria"/>
              <a:sym typeface="Alexandria"/>
            </a:endParaRPr>
          </a:p>
          <a:p>
            <a:pPr indent="0" lvl="0" marL="0" rtl="0" algn="l">
              <a:spcBef>
                <a:spcPts val="0"/>
              </a:spcBef>
              <a:spcAft>
                <a:spcPts val="0"/>
              </a:spcAft>
              <a:buNone/>
            </a:pPr>
            <a:r>
              <a:rPr b="1" lang="en" sz="1200">
                <a:solidFill>
                  <a:schemeClr val="dk1"/>
                </a:solidFill>
                <a:latin typeface="Alexandria"/>
                <a:ea typeface="Alexandria"/>
                <a:cs typeface="Alexandria"/>
                <a:sym typeface="Alexandria"/>
              </a:rPr>
              <a:t>{'estimator__max_depth': 3, 'learning_rate': 0.01, 'n_estimators': 100}</a:t>
            </a:r>
            <a:endParaRPr b="1" sz="1200">
              <a:solidFill>
                <a:schemeClr val="dk1"/>
              </a:solidFill>
              <a:latin typeface="Alexandria"/>
              <a:ea typeface="Alexandria"/>
              <a:cs typeface="Alexandria"/>
              <a:sym typeface="Alexandria"/>
            </a:endParaRPr>
          </a:p>
          <a:p>
            <a:pPr indent="0" lvl="0" marL="457200" rtl="0" algn="l">
              <a:spcBef>
                <a:spcPts val="0"/>
              </a:spcBef>
              <a:spcAft>
                <a:spcPts val="0"/>
              </a:spcAft>
              <a:buNone/>
            </a:pPr>
            <a:r>
              <a:t/>
            </a:r>
            <a:endParaRPr sz="500">
              <a:solidFill>
                <a:schemeClr val="dk1"/>
              </a:solidFill>
              <a:latin typeface="Alexandria"/>
              <a:ea typeface="Alexandria"/>
              <a:cs typeface="Alexandria"/>
              <a:sym typeface="Alexandria"/>
            </a:endParaRPr>
          </a:p>
          <a:p>
            <a:pPr indent="0" lvl="0" marL="0" rtl="0" algn="l">
              <a:spcBef>
                <a:spcPts val="1600"/>
              </a:spcBef>
              <a:spcAft>
                <a:spcPts val="0"/>
              </a:spcAft>
              <a:buNone/>
            </a:pPr>
            <a:r>
              <a:t/>
            </a:r>
            <a:endParaRPr sz="1200">
              <a:solidFill>
                <a:schemeClr val="dk1"/>
              </a:solidFill>
              <a:latin typeface="Alexandria"/>
              <a:ea typeface="Alexandria"/>
              <a:cs typeface="Alexandria"/>
              <a:sym typeface="Alexandria"/>
            </a:endParaRPr>
          </a:p>
          <a:p>
            <a:pPr indent="0" lvl="0" marL="0" rtl="0" algn="l">
              <a:spcBef>
                <a:spcPts val="1600"/>
              </a:spcBef>
              <a:spcAft>
                <a:spcPts val="0"/>
              </a:spcAft>
              <a:buNone/>
            </a:pPr>
            <a:r>
              <a:t/>
            </a:r>
            <a:endParaRPr sz="500">
              <a:solidFill>
                <a:schemeClr val="dk1"/>
              </a:solidFill>
              <a:latin typeface="Alexandria"/>
              <a:ea typeface="Alexandria"/>
              <a:cs typeface="Alexandria"/>
              <a:sym typeface="Alexandria"/>
            </a:endParaRPr>
          </a:p>
          <a:p>
            <a:pPr indent="0" lvl="0" marL="0" rtl="0" algn="l">
              <a:spcBef>
                <a:spcPts val="1600"/>
              </a:spcBef>
              <a:spcAft>
                <a:spcPts val="0"/>
              </a:spcAft>
              <a:buNone/>
            </a:pPr>
            <a:r>
              <a:t/>
            </a:r>
            <a:endParaRPr sz="1200">
              <a:solidFill>
                <a:schemeClr val="dk1"/>
              </a:solidFill>
              <a:latin typeface="Alexandria"/>
              <a:ea typeface="Alexandria"/>
              <a:cs typeface="Alexandria"/>
              <a:sym typeface="Alexandria"/>
            </a:endParaRPr>
          </a:p>
          <a:p>
            <a:pPr indent="0" lvl="0" marL="0" rtl="0" algn="l">
              <a:spcBef>
                <a:spcPts val="1600"/>
              </a:spcBef>
              <a:spcAft>
                <a:spcPts val="1600"/>
              </a:spcAft>
              <a:buNone/>
            </a:pPr>
            <a:r>
              <a:rPr lang="en" sz="1200">
                <a:solidFill>
                  <a:schemeClr val="dk1"/>
                </a:solidFill>
                <a:latin typeface="Alexandria"/>
                <a:ea typeface="Alexandria"/>
                <a:cs typeface="Alexandria"/>
                <a:sym typeface="Alexandria"/>
              </a:rPr>
              <a:t>  Max_ depths=3</a:t>
            </a:r>
            <a:endParaRPr sz="1200">
              <a:solidFill>
                <a:schemeClr val="dk1"/>
              </a:solidFill>
              <a:latin typeface="Alexandria"/>
              <a:ea typeface="Alexandria"/>
              <a:cs typeface="Alexandria"/>
              <a:sym typeface="Alexandria"/>
            </a:endParaRPr>
          </a:p>
        </p:txBody>
      </p:sp>
      <p:sp>
        <p:nvSpPr>
          <p:cNvPr descr="Timeline background shape" id="468" name="Google Shape;468;p45"/>
          <p:cNvSpPr/>
          <p:nvPr/>
        </p:nvSpPr>
        <p:spPr>
          <a:xfrm>
            <a:off x="865150" y="1153600"/>
            <a:ext cx="1551600" cy="3318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Tr MSE: </a:t>
            </a:r>
            <a:r>
              <a:rPr lang="en" sz="1200">
                <a:solidFill>
                  <a:schemeClr val="dk1"/>
                </a:solidFill>
                <a:latin typeface="Albert Sans"/>
                <a:ea typeface="Albert Sans"/>
                <a:cs typeface="Albert Sans"/>
                <a:sym typeface="Albert Sans"/>
              </a:rPr>
              <a:t>0.38820</a:t>
            </a:r>
            <a:endParaRPr sz="1200">
              <a:latin typeface="Alexandria"/>
              <a:ea typeface="Alexandria"/>
              <a:cs typeface="Alexandria"/>
              <a:sym typeface="Alexandria"/>
            </a:endParaRPr>
          </a:p>
        </p:txBody>
      </p:sp>
      <p:sp>
        <p:nvSpPr>
          <p:cNvPr descr="Timeline background shape" id="469" name="Google Shape;469;p45"/>
          <p:cNvSpPr/>
          <p:nvPr/>
        </p:nvSpPr>
        <p:spPr>
          <a:xfrm>
            <a:off x="2508425" y="1153600"/>
            <a:ext cx="1578900" cy="3114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Te MSE: </a:t>
            </a:r>
            <a:r>
              <a:rPr lang="en" sz="1200">
                <a:solidFill>
                  <a:schemeClr val="dk1"/>
                </a:solidFill>
                <a:latin typeface="Albert Sans"/>
                <a:ea typeface="Albert Sans"/>
                <a:cs typeface="Albert Sans"/>
                <a:sym typeface="Albert Sans"/>
              </a:rPr>
              <a:t>0.41968</a:t>
            </a:r>
            <a:endParaRPr sz="1200">
              <a:latin typeface="Alexandria"/>
              <a:ea typeface="Alexandria"/>
              <a:cs typeface="Alexandria"/>
              <a:sym typeface="Alexandria"/>
            </a:endParaRPr>
          </a:p>
        </p:txBody>
      </p:sp>
      <p:sp>
        <p:nvSpPr>
          <p:cNvPr descr="Timeline background shape" id="470" name="Google Shape;470;p45"/>
          <p:cNvSpPr/>
          <p:nvPr/>
        </p:nvSpPr>
        <p:spPr>
          <a:xfrm>
            <a:off x="2508425" y="1539900"/>
            <a:ext cx="1578900" cy="3114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Te R</a:t>
            </a:r>
            <a:r>
              <a:rPr b="1" lang="en" sz="1200">
                <a:latin typeface="Alexandria"/>
                <a:ea typeface="Alexandria"/>
                <a:cs typeface="Alexandria"/>
                <a:sym typeface="Alexandria"/>
              </a:rPr>
              <a:t>²</a:t>
            </a:r>
            <a:r>
              <a:rPr lang="en" sz="1200">
                <a:latin typeface="Alexandria"/>
                <a:ea typeface="Alexandria"/>
                <a:cs typeface="Alexandria"/>
                <a:sym typeface="Alexandria"/>
              </a:rPr>
              <a:t>: </a:t>
            </a:r>
            <a:r>
              <a:rPr lang="en" sz="1200">
                <a:latin typeface="Alexandria Light"/>
                <a:ea typeface="Alexandria Light"/>
                <a:cs typeface="Alexandria Light"/>
                <a:sym typeface="Alexandria Light"/>
              </a:rPr>
              <a:t>0.07432</a:t>
            </a:r>
            <a:endParaRPr sz="1200">
              <a:latin typeface="Alexandria Light"/>
              <a:ea typeface="Alexandria Light"/>
              <a:cs typeface="Alexandria Light"/>
              <a:sym typeface="Alexandria Light"/>
            </a:endParaRPr>
          </a:p>
        </p:txBody>
      </p:sp>
      <p:sp>
        <p:nvSpPr>
          <p:cNvPr descr="Timeline background shape" id="471" name="Google Shape;471;p45"/>
          <p:cNvSpPr/>
          <p:nvPr/>
        </p:nvSpPr>
        <p:spPr>
          <a:xfrm>
            <a:off x="865150" y="1567875"/>
            <a:ext cx="1551600" cy="2937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Tr R</a:t>
            </a:r>
            <a:r>
              <a:rPr b="1" lang="en" sz="1200">
                <a:latin typeface="Alexandria"/>
                <a:ea typeface="Alexandria"/>
                <a:cs typeface="Alexandria"/>
                <a:sym typeface="Alexandria"/>
              </a:rPr>
              <a:t>²</a:t>
            </a:r>
            <a:r>
              <a:rPr lang="en" sz="1200">
                <a:latin typeface="Alexandria"/>
                <a:ea typeface="Alexandria"/>
                <a:cs typeface="Alexandria"/>
                <a:sym typeface="Alexandria"/>
              </a:rPr>
              <a:t>: </a:t>
            </a:r>
            <a:r>
              <a:rPr lang="en" sz="1200">
                <a:latin typeface="Alexandria Light"/>
                <a:ea typeface="Alexandria Light"/>
                <a:cs typeface="Alexandria Light"/>
                <a:sym typeface="Alexandria Light"/>
              </a:rPr>
              <a:t>0.07244</a:t>
            </a:r>
            <a:endParaRPr sz="1200">
              <a:latin typeface="Alexandria Light"/>
              <a:ea typeface="Alexandria Light"/>
              <a:cs typeface="Alexandria Light"/>
              <a:sym typeface="Alexandria Light"/>
            </a:endParaRPr>
          </a:p>
        </p:txBody>
      </p:sp>
      <p:sp>
        <p:nvSpPr>
          <p:cNvPr descr="Timeline background shape" id="472" name="Google Shape;472;p45"/>
          <p:cNvSpPr/>
          <p:nvPr/>
        </p:nvSpPr>
        <p:spPr>
          <a:xfrm>
            <a:off x="4964475" y="1578250"/>
            <a:ext cx="1551600" cy="2676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Tr R</a:t>
            </a:r>
            <a:r>
              <a:rPr b="1" lang="en" sz="1200">
                <a:latin typeface="Alexandria"/>
                <a:ea typeface="Alexandria"/>
                <a:cs typeface="Alexandria"/>
                <a:sym typeface="Alexandria"/>
              </a:rPr>
              <a:t>²</a:t>
            </a:r>
            <a:r>
              <a:rPr lang="en" sz="1200">
                <a:latin typeface="Alexandria"/>
                <a:ea typeface="Alexandria"/>
                <a:cs typeface="Alexandria"/>
                <a:sym typeface="Alexandria"/>
              </a:rPr>
              <a:t>: </a:t>
            </a:r>
            <a:r>
              <a:rPr lang="en" sz="1200">
                <a:solidFill>
                  <a:schemeClr val="dk1"/>
                </a:solidFill>
                <a:latin typeface="Albert Sans"/>
                <a:ea typeface="Albert Sans"/>
                <a:cs typeface="Albert Sans"/>
                <a:sym typeface="Albert Sans"/>
              </a:rPr>
              <a:t>0.19780</a:t>
            </a:r>
            <a:endParaRPr sz="1200">
              <a:latin typeface="Alexandria Light"/>
              <a:ea typeface="Alexandria Light"/>
              <a:cs typeface="Alexandria Light"/>
              <a:sym typeface="Alexandria Light"/>
            </a:endParaRPr>
          </a:p>
        </p:txBody>
      </p:sp>
      <p:sp>
        <p:nvSpPr>
          <p:cNvPr descr="Timeline background shape" id="473" name="Google Shape;473;p45"/>
          <p:cNvSpPr/>
          <p:nvPr/>
        </p:nvSpPr>
        <p:spPr>
          <a:xfrm>
            <a:off x="4964475" y="1162450"/>
            <a:ext cx="1551600" cy="2937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Tr MSE: </a:t>
            </a:r>
            <a:r>
              <a:rPr lang="en" sz="1200">
                <a:solidFill>
                  <a:schemeClr val="dk1"/>
                </a:solidFill>
                <a:latin typeface="Albert Sans"/>
                <a:ea typeface="Albert Sans"/>
                <a:cs typeface="Albert Sans"/>
                <a:sym typeface="Albert Sans"/>
              </a:rPr>
              <a:t>0.33573</a:t>
            </a:r>
            <a:endParaRPr sz="1200">
              <a:latin typeface="Alexandria"/>
              <a:ea typeface="Alexandria"/>
              <a:cs typeface="Alexandria"/>
              <a:sym typeface="Alexandria"/>
            </a:endParaRPr>
          </a:p>
        </p:txBody>
      </p:sp>
      <p:sp>
        <p:nvSpPr>
          <p:cNvPr descr="Timeline background shape" id="474" name="Google Shape;474;p45"/>
          <p:cNvSpPr/>
          <p:nvPr/>
        </p:nvSpPr>
        <p:spPr>
          <a:xfrm>
            <a:off x="6651500" y="1153600"/>
            <a:ext cx="1578900" cy="3114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Te MSE</a:t>
            </a:r>
            <a:r>
              <a:rPr lang="en" sz="1200">
                <a:latin typeface="Alexandria"/>
                <a:ea typeface="Alexandria"/>
                <a:cs typeface="Alexandria"/>
                <a:sym typeface="Alexandria"/>
              </a:rPr>
              <a:t>: </a:t>
            </a:r>
            <a:r>
              <a:rPr lang="en" sz="1200">
                <a:solidFill>
                  <a:schemeClr val="dk1"/>
                </a:solidFill>
                <a:latin typeface="Albert Sans"/>
                <a:ea typeface="Albert Sans"/>
                <a:cs typeface="Albert Sans"/>
                <a:sym typeface="Albert Sans"/>
              </a:rPr>
              <a:t>0.36849</a:t>
            </a:r>
            <a:endParaRPr sz="1200">
              <a:latin typeface="Alexandria"/>
              <a:ea typeface="Alexandria"/>
              <a:cs typeface="Alexandria"/>
              <a:sym typeface="Alexandria"/>
            </a:endParaRPr>
          </a:p>
        </p:txBody>
      </p:sp>
      <p:sp>
        <p:nvSpPr>
          <p:cNvPr descr="Timeline background shape" id="475" name="Google Shape;475;p45"/>
          <p:cNvSpPr/>
          <p:nvPr/>
        </p:nvSpPr>
        <p:spPr>
          <a:xfrm>
            <a:off x="6651500" y="1556350"/>
            <a:ext cx="1578900" cy="3114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Alexandria"/>
                <a:ea typeface="Alexandria"/>
                <a:cs typeface="Alexandria"/>
                <a:sym typeface="Alexandria"/>
              </a:rPr>
              <a:t>Te R</a:t>
            </a:r>
            <a:r>
              <a:rPr b="1" lang="en" sz="1200">
                <a:latin typeface="Alexandria"/>
                <a:ea typeface="Alexandria"/>
                <a:cs typeface="Alexandria"/>
                <a:sym typeface="Alexandria"/>
              </a:rPr>
              <a:t>²</a:t>
            </a:r>
            <a:r>
              <a:rPr lang="en" sz="1200">
                <a:latin typeface="Alexandria"/>
                <a:ea typeface="Alexandria"/>
                <a:cs typeface="Alexandria"/>
                <a:sym typeface="Alexandria"/>
              </a:rPr>
              <a:t>: </a:t>
            </a:r>
            <a:r>
              <a:rPr lang="en" sz="1200">
                <a:solidFill>
                  <a:schemeClr val="dk1"/>
                </a:solidFill>
                <a:latin typeface="Albert Sans"/>
                <a:ea typeface="Albert Sans"/>
                <a:cs typeface="Albert Sans"/>
                <a:sym typeface="Albert Sans"/>
              </a:rPr>
              <a:t>0.18723</a:t>
            </a:r>
            <a:endParaRPr sz="1200">
              <a:latin typeface="Alexandria Light"/>
              <a:ea typeface="Alexandria Light"/>
              <a:cs typeface="Alexandria Light"/>
              <a:sym typeface="Alexandria Light"/>
            </a:endParaRPr>
          </a:p>
        </p:txBody>
      </p:sp>
      <p:cxnSp>
        <p:nvCxnSpPr>
          <p:cNvPr id="476" name="Google Shape;476;p45"/>
          <p:cNvCxnSpPr/>
          <p:nvPr/>
        </p:nvCxnSpPr>
        <p:spPr>
          <a:xfrm>
            <a:off x="4588350" y="17750"/>
            <a:ext cx="30000" cy="5113500"/>
          </a:xfrm>
          <a:prstGeom prst="straightConnector1">
            <a:avLst/>
          </a:prstGeom>
          <a:noFill/>
          <a:ln cap="flat" cmpd="sng" w="9525">
            <a:solidFill>
              <a:schemeClr val="lt2"/>
            </a:solidFill>
            <a:prstDash val="solid"/>
            <a:round/>
            <a:headEnd len="med" w="med" type="none"/>
            <a:tailEnd len="med" w="med" type="none"/>
          </a:ln>
        </p:spPr>
      </p:cxnSp>
      <p:pic>
        <p:nvPicPr>
          <p:cNvPr id="477" name="Google Shape;477;p45"/>
          <p:cNvPicPr preferRelativeResize="0"/>
          <p:nvPr/>
        </p:nvPicPr>
        <p:blipFill>
          <a:blip r:embed="rId3">
            <a:alphaModFix/>
          </a:blip>
          <a:stretch>
            <a:fillRect/>
          </a:stretch>
        </p:blipFill>
        <p:spPr>
          <a:xfrm flipH="1">
            <a:off x="0" y="633675"/>
            <a:ext cx="642900" cy="642900"/>
          </a:xfrm>
          <a:prstGeom prst="rect">
            <a:avLst/>
          </a:prstGeom>
          <a:noFill/>
          <a:ln>
            <a:noFill/>
          </a:ln>
        </p:spPr>
      </p:pic>
      <p:pic>
        <p:nvPicPr>
          <p:cNvPr id="478" name="Google Shape;478;p45"/>
          <p:cNvPicPr preferRelativeResize="0"/>
          <p:nvPr/>
        </p:nvPicPr>
        <p:blipFill>
          <a:blip r:embed="rId3">
            <a:alphaModFix/>
          </a:blip>
          <a:stretch>
            <a:fillRect/>
          </a:stretch>
        </p:blipFill>
        <p:spPr>
          <a:xfrm>
            <a:off x="8501100" y="545950"/>
            <a:ext cx="642900" cy="642900"/>
          </a:xfrm>
          <a:prstGeom prst="rect">
            <a:avLst/>
          </a:prstGeom>
          <a:noFill/>
          <a:ln>
            <a:noFill/>
          </a:ln>
        </p:spPr>
      </p:pic>
      <p:pic>
        <p:nvPicPr>
          <p:cNvPr id="479" name="Google Shape;479;p45"/>
          <p:cNvPicPr preferRelativeResize="0"/>
          <p:nvPr/>
        </p:nvPicPr>
        <p:blipFill>
          <a:blip r:embed="rId4">
            <a:alphaModFix/>
          </a:blip>
          <a:stretch>
            <a:fillRect/>
          </a:stretch>
        </p:blipFill>
        <p:spPr>
          <a:xfrm>
            <a:off x="783951" y="2665425"/>
            <a:ext cx="3213963" cy="2341850"/>
          </a:xfrm>
          <a:prstGeom prst="rect">
            <a:avLst/>
          </a:prstGeom>
          <a:noFill/>
          <a:ln>
            <a:noFill/>
          </a:ln>
        </p:spPr>
      </p:pic>
      <p:pic>
        <p:nvPicPr>
          <p:cNvPr id="480" name="Google Shape;480;p45"/>
          <p:cNvPicPr preferRelativeResize="0"/>
          <p:nvPr/>
        </p:nvPicPr>
        <p:blipFill>
          <a:blip r:embed="rId5">
            <a:alphaModFix/>
          </a:blip>
          <a:stretch>
            <a:fillRect/>
          </a:stretch>
        </p:blipFill>
        <p:spPr>
          <a:xfrm>
            <a:off x="5363675" y="2665425"/>
            <a:ext cx="3259123" cy="2341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46"/>
          <p:cNvSpPr txBox="1"/>
          <p:nvPr>
            <p:ph type="title"/>
          </p:nvPr>
        </p:nvSpPr>
        <p:spPr>
          <a:xfrm>
            <a:off x="715050" y="140725"/>
            <a:ext cx="77139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Comparing model accuracy</a:t>
            </a:r>
            <a:endParaRPr/>
          </a:p>
        </p:txBody>
      </p:sp>
      <p:graphicFrame>
        <p:nvGraphicFramePr>
          <p:cNvPr id="486" name="Google Shape;486;p46"/>
          <p:cNvGraphicFramePr/>
          <p:nvPr/>
        </p:nvGraphicFramePr>
        <p:xfrm>
          <a:off x="325500" y="963375"/>
          <a:ext cx="3000000" cy="3000000"/>
        </p:xfrm>
        <a:graphic>
          <a:graphicData uri="http://schemas.openxmlformats.org/drawingml/2006/table">
            <a:tbl>
              <a:tblPr>
                <a:noFill/>
                <a:tableStyleId>{11BEB9D3-56D5-4595-90A6-1437687E6209}</a:tableStyleId>
              </a:tblPr>
              <a:tblGrid>
                <a:gridCol w="945100"/>
                <a:gridCol w="1038675"/>
                <a:gridCol w="851525"/>
                <a:gridCol w="945100"/>
                <a:gridCol w="945100"/>
                <a:gridCol w="849500"/>
                <a:gridCol w="1040700"/>
                <a:gridCol w="945100"/>
                <a:gridCol w="945100"/>
              </a:tblGrid>
              <a:tr h="823500">
                <a:tc>
                  <a:txBody>
                    <a:bodyPr/>
                    <a:lstStyle/>
                    <a:p>
                      <a:pPr indent="0" lvl="0" marL="0" rtl="0" algn="l">
                        <a:spcBef>
                          <a:spcPts val="0"/>
                        </a:spcBef>
                        <a:spcAft>
                          <a:spcPts val="0"/>
                        </a:spcAft>
                        <a:buNone/>
                      </a:pPr>
                      <a:r>
                        <a:t/>
                      </a:r>
                      <a:endParaRPr>
                        <a:latin typeface="Albert Sans"/>
                        <a:ea typeface="Albert Sans"/>
                        <a:cs typeface="Albert Sans"/>
                        <a:sym typeface="Albert Sans"/>
                      </a:endParaRPr>
                    </a:p>
                  </a:txBody>
                  <a:tcPr marT="91425" marB="91425" marR="91425" marL="91425">
                    <a:solidFill>
                      <a:schemeClr val="dk2"/>
                    </a:solidFill>
                  </a:tcPr>
                </a:tc>
                <a:tc>
                  <a:txBody>
                    <a:bodyPr/>
                    <a:lstStyle/>
                    <a:p>
                      <a:pPr indent="0" lvl="0" marL="0" rtl="0" algn="l">
                        <a:spcBef>
                          <a:spcPts val="0"/>
                        </a:spcBef>
                        <a:spcAft>
                          <a:spcPts val="0"/>
                        </a:spcAft>
                        <a:buNone/>
                      </a:pPr>
                      <a:r>
                        <a:t/>
                      </a:r>
                      <a:endParaRPr b="1">
                        <a:latin typeface="Albert Sans"/>
                        <a:ea typeface="Albert Sans"/>
                        <a:cs typeface="Albert Sans"/>
                        <a:sym typeface="Albert Sans"/>
                      </a:endParaRPr>
                    </a:p>
                    <a:p>
                      <a:pPr indent="0" lvl="0" marL="0" rtl="0" algn="l">
                        <a:spcBef>
                          <a:spcPts val="0"/>
                        </a:spcBef>
                        <a:spcAft>
                          <a:spcPts val="0"/>
                        </a:spcAft>
                        <a:buNone/>
                      </a:pPr>
                      <a:r>
                        <a:rPr b="1" lang="en">
                          <a:latin typeface="Albert Sans"/>
                          <a:ea typeface="Albert Sans"/>
                          <a:cs typeface="Albert Sans"/>
                          <a:sym typeface="Albert Sans"/>
                        </a:rPr>
                        <a:t>Baseline (</a:t>
                      </a:r>
                      <a:r>
                        <a:rPr b="1" lang="en" sz="1500">
                          <a:solidFill>
                            <a:srgbClr val="1F1F1F"/>
                          </a:solidFill>
                        </a:rPr>
                        <a:t>ȳ)</a:t>
                      </a:r>
                      <a:endParaRPr b="1">
                        <a:latin typeface="Albert Sans"/>
                        <a:ea typeface="Albert Sans"/>
                        <a:cs typeface="Albert Sans"/>
                        <a:sym typeface="Albert Sans"/>
                      </a:endParaRPr>
                    </a:p>
                  </a:txBody>
                  <a:tcPr marT="91425" marB="91425" marR="91425" marL="91425">
                    <a:solidFill>
                      <a:schemeClr val="dk2"/>
                    </a:solidFill>
                  </a:tcPr>
                </a:tc>
                <a:tc>
                  <a:txBody>
                    <a:bodyPr/>
                    <a:lstStyle/>
                    <a:p>
                      <a:pPr indent="0" lvl="0" marL="0" rtl="0" algn="l">
                        <a:spcBef>
                          <a:spcPts val="0"/>
                        </a:spcBef>
                        <a:spcAft>
                          <a:spcPts val="0"/>
                        </a:spcAft>
                        <a:buNone/>
                      </a:pPr>
                      <a:r>
                        <a:t/>
                      </a:r>
                      <a:endParaRPr b="1">
                        <a:latin typeface="Albert Sans"/>
                        <a:ea typeface="Albert Sans"/>
                        <a:cs typeface="Albert Sans"/>
                        <a:sym typeface="Albert Sans"/>
                      </a:endParaRPr>
                    </a:p>
                    <a:p>
                      <a:pPr indent="0" lvl="0" marL="0" rtl="0" algn="l">
                        <a:spcBef>
                          <a:spcPts val="0"/>
                        </a:spcBef>
                        <a:spcAft>
                          <a:spcPts val="0"/>
                        </a:spcAft>
                        <a:buNone/>
                      </a:pPr>
                      <a:r>
                        <a:rPr b="1" lang="en">
                          <a:latin typeface="Albert Sans"/>
                          <a:ea typeface="Albert Sans"/>
                          <a:cs typeface="Albert Sans"/>
                          <a:sym typeface="Albert Sans"/>
                        </a:rPr>
                        <a:t>LR</a:t>
                      </a:r>
                      <a:endParaRPr b="1">
                        <a:latin typeface="Albert Sans"/>
                        <a:ea typeface="Albert Sans"/>
                        <a:cs typeface="Albert Sans"/>
                        <a:sym typeface="Albert Sans"/>
                      </a:endParaRPr>
                    </a:p>
                  </a:txBody>
                  <a:tcPr marT="91425" marB="91425" marR="91425" marL="91425">
                    <a:solidFill>
                      <a:schemeClr val="dk2"/>
                    </a:solidFill>
                  </a:tcPr>
                </a:tc>
                <a:tc>
                  <a:txBody>
                    <a:bodyPr/>
                    <a:lstStyle/>
                    <a:p>
                      <a:pPr indent="0" lvl="0" marL="0" rtl="0" algn="l">
                        <a:spcBef>
                          <a:spcPts val="0"/>
                        </a:spcBef>
                        <a:spcAft>
                          <a:spcPts val="0"/>
                        </a:spcAft>
                        <a:buNone/>
                      </a:pPr>
                      <a:r>
                        <a:t/>
                      </a:r>
                      <a:endParaRPr b="1">
                        <a:latin typeface="Albert Sans"/>
                        <a:ea typeface="Albert Sans"/>
                        <a:cs typeface="Albert Sans"/>
                        <a:sym typeface="Albert Sans"/>
                      </a:endParaRPr>
                    </a:p>
                    <a:p>
                      <a:pPr indent="0" lvl="0" marL="0" rtl="0" algn="l">
                        <a:spcBef>
                          <a:spcPts val="0"/>
                        </a:spcBef>
                        <a:spcAft>
                          <a:spcPts val="0"/>
                        </a:spcAft>
                        <a:buNone/>
                      </a:pPr>
                      <a:r>
                        <a:rPr b="1" lang="en">
                          <a:latin typeface="Albert Sans"/>
                          <a:ea typeface="Albert Sans"/>
                          <a:cs typeface="Albert Sans"/>
                          <a:sym typeface="Albert Sans"/>
                        </a:rPr>
                        <a:t>Lasso</a:t>
                      </a:r>
                      <a:endParaRPr b="1">
                        <a:latin typeface="Albert Sans"/>
                        <a:ea typeface="Albert Sans"/>
                        <a:cs typeface="Albert Sans"/>
                        <a:sym typeface="Albert Sans"/>
                      </a:endParaRPr>
                    </a:p>
                  </a:txBody>
                  <a:tcPr marT="91425" marB="91425" marR="91425" marL="91425">
                    <a:solidFill>
                      <a:schemeClr val="dk2"/>
                    </a:solidFill>
                  </a:tcPr>
                </a:tc>
                <a:tc>
                  <a:txBody>
                    <a:bodyPr/>
                    <a:lstStyle/>
                    <a:p>
                      <a:pPr indent="0" lvl="0" marL="0" rtl="0" algn="l">
                        <a:spcBef>
                          <a:spcPts val="0"/>
                        </a:spcBef>
                        <a:spcAft>
                          <a:spcPts val="0"/>
                        </a:spcAft>
                        <a:buNone/>
                      </a:pPr>
                      <a:r>
                        <a:t/>
                      </a:r>
                      <a:endParaRPr b="1">
                        <a:latin typeface="Albert Sans"/>
                        <a:ea typeface="Albert Sans"/>
                        <a:cs typeface="Albert Sans"/>
                        <a:sym typeface="Albert Sans"/>
                      </a:endParaRPr>
                    </a:p>
                    <a:p>
                      <a:pPr indent="0" lvl="0" marL="0" rtl="0" algn="l">
                        <a:spcBef>
                          <a:spcPts val="0"/>
                        </a:spcBef>
                        <a:spcAft>
                          <a:spcPts val="0"/>
                        </a:spcAft>
                        <a:buNone/>
                      </a:pPr>
                      <a:r>
                        <a:rPr b="1" lang="en">
                          <a:latin typeface="Albert Sans"/>
                          <a:ea typeface="Albert Sans"/>
                          <a:cs typeface="Albert Sans"/>
                          <a:sym typeface="Albert Sans"/>
                        </a:rPr>
                        <a:t>Ridge</a:t>
                      </a:r>
                      <a:endParaRPr b="1">
                        <a:latin typeface="Albert Sans"/>
                        <a:ea typeface="Albert Sans"/>
                        <a:cs typeface="Albert Sans"/>
                        <a:sym typeface="Albert Sans"/>
                      </a:endParaRPr>
                    </a:p>
                  </a:txBody>
                  <a:tcPr marT="91425" marB="91425" marR="91425" marL="91425">
                    <a:solidFill>
                      <a:schemeClr val="dk2"/>
                    </a:solidFill>
                  </a:tcPr>
                </a:tc>
                <a:tc>
                  <a:txBody>
                    <a:bodyPr/>
                    <a:lstStyle/>
                    <a:p>
                      <a:pPr indent="0" lvl="0" marL="0" rtl="0" algn="l">
                        <a:spcBef>
                          <a:spcPts val="0"/>
                        </a:spcBef>
                        <a:spcAft>
                          <a:spcPts val="0"/>
                        </a:spcAft>
                        <a:buNone/>
                      </a:pPr>
                      <a:r>
                        <a:t/>
                      </a:r>
                      <a:endParaRPr b="1">
                        <a:latin typeface="Albert Sans"/>
                        <a:ea typeface="Albert Sans"/>
                        <a:cs typeface="Albert Sans"/>
                        <a:sym typeface="Albert Sans"/>
                      </a:endParaRPr>
                    </a:p>
                    <a:p>
                      <a:pPr indent="0" lvl="0" marL="0" rtl="0" algn="l">
                        <a:spcBef>
                          <a:spcPts val="0"/>
                        </a:spcBef>
                        <a:spcAft>
                          <a:spcPts val="0"/>
                        </a:spcAft>
                        <a:buNone/>
                      </a:pPr>
                      <a:r>
                        <a:rPr b="1" lang="en">
                          <a:latin typeface="Albert Sans"/>
                          <a:ea typeface="Albert Sans"/>
                          <a:cs typeface="Albert Sans"/>
                          <a:sym typeface="Albert Sans"/>
                        </a:rPr>
                        <a:t>KNN</a:t>
                      </a:r>
                      <a:endParaRPr b="1">
                        <a:latin typeface="Albert Sans"/>
                        <a:ea typeface="Albert Sans"/>
                        <a:cs typeface="Albert Sans"/>
                        <a:sym typeface="Albert Sans"/>
                      </a:endParaRPr>
                    </a:p>
                  </a:txBody>
                  <a:tcPr marT="91425" marB="91425" marR="91425" marL="91425">
                    <a:solidFill>
                      <a:schemeClr val="dk2"/>
                    </a:solidFill>
                  </a:tcPr>
                </a:tc>
                <a:tc>
                  <a:txBody>
                    <a:bodyPr/>
                    <a:lstStyle/>
                    <a:p>
                      <a:pPr indent="0" lvl="0" marL="0" rtl="0" algn="l">
                        <a:spcBef>
                          <a:spcPts val="0"/>
                        </a:spcBef>
                        <a:spcAft>
                          <a:spcPts val="0"/>
                        </a:spcAft>
                        <a:buNone/>
                      </a:pPr>
                      <a:r>
                        <a:t/>
                      </a:r>
                      <a:endParaRPr b="1">
                        <a:latin typeface="Albert Sans"/>
                        <a:ea typeface="Albert Sans"/>
                        <a:cs typeface="Albert Sans"/>
                        <a:sym typeface="Albert Sans"/>
                      </a:endParaRPr>
                    </a:p>
                    <a:p>
                      <a:pPr indent="0" lvl="0" marL="0" rtl="0" algn="l">
                        <a:spcBef>
                          <a:spcPts val="0"/>
                        </a:spcBef>
                        <a:spcAft>
                          <a:spcPts val="0"/>
                        </a:spcAft>
                        <a:buNone/>
                      </a:pPr>
                      <a:r>
                        <a:rPr b="1" lang="en">
                          <a:latin typeface="Albert Sans"/>
                          <a:ea typeface="Albert Sans"/>
                          <a:cs typeface="Albert Sans"/>
                          <a:sym typeface="Albert Sans"/>
                        </a:rPr>
                        <a:t>Decision Trees</a:t>
                      </a:r>
                      <a:endParaRPr b="1">
                        <a:latin typeface="Albert Sans"/>
                        <a:ea typeface="Albert Sans"/>
                        <a:cs typeface="Albert Sans"/>
                        <a:sym typeface="Albert Sans"/>
                      </a:endParaRPr>
                    </a:p>
                  </a:txBody>
                  <a:tcPr marT="91425" marB="91425" marR="91425" marL="91425">
                    <a:solidFill>
                      <a:schemeClr val="dk2"/>
                    </a:solidFill>
                  </a:tcPr>
                </a:tc>
                <a:tc>
                  <a:txBody>
                    <a:bodyPr/>
                    <a:lstStyle/>
                    <a:p>
                      <a:pPr indent="0" lvl="0" marL="0" rtl="0" algn="l">
                        <a:spcBef>
                          <a:spcPts val="0"/>
                        </a:spcBef>
                        <a:spcAft>
                          <a:spcPts val="0"/>
                        </a:spcAft>
                        <a:buNone/>
                      </a:pPr>
                      <a:r>
                        <a:t/>
                      </a:r>
                      <a:endParaRPr b="1">
                        <a:latin typeface="Albert Sans"/>
                        <a:ea typeface="Albert Sans"/>
                        <a:cs typeface="Albert Sans"/>
                        <a:sym typeface="Albert Sans"/>
                      </a:endParaRPr>
                    </a:p>
                    <a:p>
                      <a:pPr indent="0" lvl="0" marL="0" rtl="0" algn="l">
                        <a:spcBef>
                          <a:spcPts val="0"/>
                        </a:spcBef>
                        <a:spcAft>
                          <a:spcPts val="0"/>
                        </a:spcAft>
                        <a:buNone/>
                      </a:pPr>
                      <a:r>
                        <a:rPr b="1" lang="en">
                          <a:latin typeface="Albert Sans"/>
                          <a:ea typeface="Albert Sans"/>
                          <a:cs typeface="Albert Sans"/>
                          <a:sym typeface="Albert Sans"/>
                        </a:rPr>
                        <a:t>Random Forest</a:t>
                      </a:r>
                      <a:endParaRPr b="1">
                        <a:latin typeface="Albert Sans"/>
                        <a:ea typeface="Albert Sans"/>
                        <a:cs typeface="Albert Sans"/>
                        <a:sym typeface="Albert Sans"/>
                      </a:endParaRPr>
                    </a:p>
                  </a:txBody>
                  <a:tcPr marT="91425" marB="91425" marR="91425" marL="91425">
                    <a:solidFill>
                      <a:schemeClr val="dk2"/>
                    </a:solidFill>
                  </a:tcPr>
                </a:tc>
                <a:tc>
                  <a:txBody>
                    <a:bodyPr/>
                    <a:lstStyle/>
                    <a:p>
                      <a:pPr indent="0" lvl="0" marL="0" rtl="0" algn="l">
                        <a:spcBef>
                          <a:spcPts val="0"/>
                        </a:spcBef>
                        <a:spcAft>
                          <a:spcPts val="0"/>
                        </a:spcAft>
                        <a:buNone/>
                      </a:pPr>
                      <a:r>
                        <a:t/>
                      </a:r>
                      <a:endParaRPr b="1">
                        <a:latin typeface="Albert Sans"/>
                        <a:ea typeface="Albert Sans"/>
                        <a:cs typeface="Albert Sans"/>
                        <a:sym typeface="Albert Sans"/>
                      </a:endParaRPr>
                    </a:p>
                    <a:p>
                      <a:pPr indent="0" lvl="0" marL="0" rtl="0" algn="l">
                        <a:spcBef>
                          <a:spcPts val="0"/>
                        </a:spcBef>
                        <a:spcAft>
                          <a:spcPts val="0"/>
                        </a:spcAft>
                        <a:buNone/>
                      </a:pPr>
                      <a:r>
                        <a:rPr b="1" lang="en">
                          <a:latin typeface="Albert Sans"/>
                          <a:ea typeface="Albert Sans"/>
                          <a:cs typeface="Albert Sans"/>
                          <a:sym typeface="Albert Sans"/>
                        </a:rPr>
                        <a:t>Boosting</a:t>
                      </a:r>
                      <a:endParaRPr b="1">
                        <a:latin typeface="Albert Sans"/>
                        <a:ea typeface="Albert Sans"/>
                        <a:cs typeface="Albert Sans"/>
                        <a:sym typeface="Albert Sans"/>
                      </a:endParaRPr>
                    </a:p>
                  </a:txBody>
                  <a:tcPr marT="91425" marB="91425" marR="91425" marL="91425">
                    <a:solidFill>
                      <a:schemeClr val="dk2"/>
                    </a:solidFill>
                  </a:tcPr>
                </a:tc>
              </a:tr>
              <a:tr h="796625">
                <a:tc>
                  <a:txBody>
                    <a:bodyPr/>
                    <a:lstStyle/>
                    <a:p>
                      <a:pPr indent="0" lvl="0" marL="0" rtl="0" algn="l">
                        <a:spcBef>
                          <a:spcPts val="0"/>
                        </a:spcBef>
                        <a:spcAft>
                          <a:spcPts val="0"/>
                        </a:spcAft>
                        <a:buNone/>
                      </a:pPr>
                      <a:r>
                        <a:rPr b="1" lang="en">
                          <a:latin typeface="Albert Sans"/>
                          <a:ea typeface="Albert Sans"/>
                          <a:cs typeface="Albert Sans"/>
                          <a:sym typeface="Albert Sans"/>
                        </a:rPr>
                        <a:t>MSE train</a:t>
                      </a:r>
                      <a:endParaRPr b="1">
                        <a:latin typeface="Albert Sans"/>
                        <a:ea typeface="Albert Sans"/>
                        <a:cs typeface="Albert Sans"/>
                        <a:sym typeface="Albert Sans"/>
                      </a:endParaRPr>
                    </a:p>
                  </a:txBody>
                  <a:tcPr marT="91425" marB="91425" marR="91425" marL="91425">
                    <a:solidFill>
                      <a:srgbClr val="D9EAD3"/>
                    </a:solidFill>
                  </a:tcPr>
                </a:tc>
                <a:tc>
                  <a:txBody>
                    <a:bodyPr/>
                    <a:lstStyle/>
                    <a:p>
                      <a:pPr indent="0" lvl="0" marL="0" rtl="0" algn="l">
                        <a:spcBef>
                          <a:spcPts val="0"/>
                        </a:spcBef>
                        <a:spcAft>
                          <a:spcPts val="0"/>
                        </a:spcAft>
                        <a:buNone/>
                      </a:pPr>
                      <a:r>
                        <a:rPr lang="en">
                          <a:latin typeface="Albert Sans"/>
                          <a:ea typeface="Albert Sans"/>
                          <a:cs typeface="Albert Sans"/>
                          <a:sym typeface="Albert Sans"/>
                        </a:rPr>
                        <a:t>0.418</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latin typeface="Albert Sans"/>
                          <a:ea typeface="Albert Sans"/>
                          <a:cs typeface="Albert Sans"/>
                          <a:sym typeface="Albert Sans"/>
                        </a:rPr>
                        <a:t>0.31</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latin typeface="Albert Sans"/>
                          <a:ea typeface="Albert Sans"/>
                          <a:cs typeface="Albert Sans"/>
                          <a:sym typeface="Albert Sans"/>
                        </a:rPr>
                        <a:t>0.305</a:t>
                      </a:r>
                      <a:endParaRPr>
                        <a:latin typeface="Albert Sans"/>
                        <a:ea typeface="Albert Sans"/>
                        <a:cs typeface="Albert Sans"/>
                        <a:sym typeface="Albert Sans"/>
                      </a:endParaRPr>
                    </a:p>
                    <a:p>
                      <a:pPr indent="0" lvl="0" marL="0" rtl="0" algn="l">
                        <a:spcBef>
                          <a:spcPts val="0"/>
                        </a:spcBef>
                        <a:spcAft>
                          <a:spcPts val="0"/>
                        </a:spcAft>
                        <a:buNone/>
                      </a:pPr>
                      <a:r>
                        <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latin typeface="Albert Sans"/>
                          <a:ea typeface="Albert Sans"/>
                          <a:cs typeface="Albert Sans"/>
                          <a:sym typeface="Albert Sans"/>
                        </a:rPr>
                        <a:t>0.305</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latin typeface="Albert Sans"/>
                          <a:ea typeface="Albert Sans"/>
                          <a:cs typeface="Albert Sans"/>
                          <a:sym typeface="Albert Sans"/>
                        </a:rPr>
                        <a:t>0.328</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0.112</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0.018</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1600"/>
                        </a:spcAft>
                        <a:buNone/>
                      </a:pPr>
                      <a:r>
                        <a:rPr lang="en">
                          <a:solidFill>
                            <a:schemeClr val="dk1"/>
                          </a:solidFill>
                          <a:latin typeface="Albert Sans"/>
                          <a:ea typeface="Albert Sans"/>
                          <a:cs typeface="Albert Sans"/>
                          <a:sym typeface="Albert Sans"/>
                        </a:rPr>
                        <a:t>0.336</a:t>
                      </a:r>
                      <a:endParaRPr>
                        <a:latin typeface="Albert Sans"/>
                        <a:ea typeface="Albert Sans"/>
                        <a:cs typeface="Albert Sans"/>
                        <a:sym typeface="Albert Sans"/>
                      </a:endParaRPr>
                    </a:p>
                  </a:txBody>
                  <a:tcPr marT="91425" marB="91425" marR="91425" marL="91425"/>
                </a:tc>
              </a:tr>
              <a:tr h="796625">
                <a:tc>
                  <a:txBody>
                    <a:bodyPr/>
                    <a:lstStyle/>
                    <a:p>
                      <a:pPr indent="0" lvl="0" marL="0" rtl="0" algn="l">
                        <a:spcBef>
                          <a:spcPts val="0"/>
                        </a:spcBef>
                        <a:spcAft>
                          <a:spcPts val="0"/>
                        </a:spcAft>
                        <a:buNone/>
                      </a:pPr>
                      <a:r>
                        <a:rPr b="1" lang="en">
                          <a:latin typeface="Albert Sans"/>
                          <a:ea typeface="Albert Sans"/>
                          <a:cs typeface="Albert Sans"/>
                          <a:sym typeface="Albert Sans"/>
                        </a:rPr>
                        <a:t>MSE test</a:t>
                      </a:r>
                      <a:endParaRPr b="1">
                        <a:latin typeface="Albert Sans"/>
                        <a:ea typeface="Albert Sans"/>
                        <a:cs typeface="Albert Sans"/>
                        <a:sym typeface="Albert Sans"/>
                      </a:endParaRPr>
                    </a:p>
                  </a:txBody>
                  <a:tcPr marT="91425" marB="91425" marR="91425" marL="91425">
                    <a:solidFill>
                      <a:srgbClr val="D9EAD3"/>
                    </a:solidFill>
                  </a:tcPr>
                </a:tc>
                <a:tc>
                  <a:txBody>
                    <a:bodyPr/>
                    <a:lstStyle/>
                    <a:p>
                      <a:pPr indent="0" lvl="0" marL="0" rtl="0" algn="l">
                        <a:spcBef>
                          <a:spcPts val="0"/>
                        </a:spcBef>
                        <a:spcAft>
                          <a:spcPts val="0"/>
                        </a:spcAft>
                        <a:buNone/>
                      </a:pPr>
                      <a:r>
                        <a:rPr lang="en">
                          <a:latin typeface="Albert Sans"/>
                          <a:ea typeface="Albert Sans"/>
                          <a:cs typeface="Albert Sans"/>
                          <a:sym typeface="Albert Sans"/>
                        </a:rPr>
                        <a:t>0.453</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latin typeface="Albert Sans"/>
                          <a:ea typeface="Albert Sans"/>
                          <a:cs typeface="Albert Sans"/>
                          <a:sym typeface="Albert Sans"/>
                        </a:rPr>
                        <a:t>0.33</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latin typeface="Albert Sans"/>
                          <a:ea typeface="Albert Sans"/>
                          <a:cs typeface="Albert Sans"/>
                          <a:sym typeface="Albert Sans"/>
                        </a:rPr>
                        <a:t>0.330</a:t>
                      </a:r>
                      <a:endParaRPr>
                        <a:latin typeface="Albert Sans"/>
                        <a:ea typeface="Albert Sans"/>
                        <a:cs typeface="Albert Sans"/>
                        <a:sym typeface="Albert Sans"/>
                      </a:endParaRPr>
                    </a:p>
                    <a:p>
                      <a:pPr indent="0" lvl="0" marL="0" rtl="0" algn="l">
                        <a:spcBef>
                          <a:spcPts val="0"/>
                        </a:spcBef>
                        <a:spcAft>
                          <a:spcPts val="0"/>
                        </a:spcAft>
                        <a:buNone/>
                      </a:pPr>
                      <a:r>
                        <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latin typeface="Albert Sans"/>
                          <a:ea typeface="Albert Sans"/>
                          <a:cs typeface="Albert Sans"/>
                          <a:sym typeface="Albert Sans"/>
                        </a:rPr>
                        <a:t>0.330</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latin typeface="Albert Sans"/>
                          <a:ea typeface="Albert Sans"/>
                          <a:cs typeface="Albert Sans"/>
                          <a:sym typeface="Albert Sans"/>
                        </a:rPr>
                        <a:t>0.365</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0.255</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0.141</a:t>
                      </a:r>
                      <a:endParaRPr>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0.368</a:t>
                      </a:r>
                      <a:endParaRPr>
                        <a:latin typeface="Albert Sans"/>
                        <a:ea typeface="Albert Sans"/>
                        <a:cs typeface="Albert Sans"/>
                        <a:sym typeface="Albert Sans"/>
                      </a:endParaRPr>
                    </a:p>
                  </a:txBody>
                  <a:tcPr marT="91425" marB="91425" marR="91425" marL="91425"/>
                </a:tc>
              </a:tr>
            </a:tbl>
          </a:graphicData>
        </a:graphic>
      </p:graphicFrame>
      <p:pic>
        <p:nvPicPr>
          <p:cNvPr id="487" name="Google Shape;487;p46"/>
          <p:cNvPicPr preferRelativeResize="0"/>
          <p:nvPr/>
        </p:nvPicPr>
        <p:blipFill>
          <a:blip r:embed="rId3">
            <a:alphaModFix/>
          </a:blip>
          <a:stretch>
            <a:fillRect/>
          </a:stretch>
        </p:blipFill>
        <p:spPr>
          <a:xfrm>
            <a:off x="7077949" y="603275"/>
            <a:ext cx="643151" cy="636924"/>
          </a:xfrm>
          <a:prstGeom prst="rect">
            <a:avLst/>
          </a:prstGeom>
          <a:noFill/>
          <a:ln>
            <a:noFill/>
          </a:ln>
        </p:spPr>
      </p:pic>
      <p:pic>
        <p:nvPicPr>
          <p:cNvPr id="488" name="Google Shape;488;p46"/>
          <p:cNvPicPr preferRelativeResize="0"/>
          <p:nvPr/>
        </p:nvPicPr>
        <p:blipFill>
          <a:blip r:embed="rId4">
            <a:alphaModFix amt="40000"/>
          </a:blip>
          <a:stretch>
            <a:fillRect/>
          </a:stretch>
        </p:blipFill>
        <p:spPr>
          <a:xfrm>
            <a:off x="-79375" y="-343825"/>
            <a:ext cx="1517800" cy="1517800"/>
          </a:xfrm>
          <a:prstGeom prst="rect">
            <a:avLst/>
          </a:prstGeom>
          <a:noFill/>
          <a:ln>
            <a:noFill/>
          </a:ln>
        </p:spPr>
      </p:pic>
      <p:sp>
        <p:nvSpPr>
          <p:cNvPr id="489" name="Google Shape;489;p46"/>
          <p:cNvSpPr/>
          <p:nvPr/>
        </p:nvSpPr>
        <p:spPr>
          <a:xfrm>
            <a:off x="715050" y="4115350"/>
            <a:ext cx="2286900" cy="8295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exandria"/>
                <a:ea typeface="Alexandria"/>
                <a:cs typeface="Alexandria"/>
                <a:sym typeface="Alexandria"/>
              </a:rPr>
              <a:t>Granularize further (instead of diving by season, divide by day of the week)</a:t>
            </a:r>
            <a:endParaRPr>
              <a:latin typeface="Alexandria"/>
              <a:ea typeface="Alexandria"/>
              <a:cs typeface="Alexandria"/>
              <a:sym typeface="Alexandria"/>
            </a:endParaRPr>
          </a:p>
        </p:txBody>
      </p:sp>
      <p:sp>
        <p:nvSpPr>
          <p:cNvPr id="490" name="Google Shape;490;p46"/>
          <p:cNvSpPr/>
          <p:nvPr/>
        </p:nvSpPr>
        <p:spPr>
          <a:xfrm>
            <a:off x="3321900" y="4115350"/>
            <a:ext cx="2148000" cy="829500"/>
          </a:xfrm>
          <a:prstGeom prst="roundRect">
            <a:avLst>
              <a:gd fmla="val 16667" name="adj"/>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exandria"/>
                <a:ea typeface="Alexandria"/>
                <a:cs typeface="Alexandria"/>
                <a:sym typeface="Alexandria"/>
              </a:rPr>
              <a:t>W</a:t>
            </a:r>
            <a:r>
              <a:rPr lang="en" sz="1200">
                <a:solidFill>
                  <a:schemeClr val="dk1"/>
                </a:solidFill>
                <a:latin typeface="Alexandria"/>
                <a:ea typeface="Alexandria"/>
                <a:cs typeface="Alexandria"/>
                <a:sym typeface="Alexandria"/>
              </a:rPr>
              <a:t>ork with a longer time frame (&gt;4.5 months)</a:t>
            </a:r>
            <a:endParaRPr sz="1200">
              <a:solidFill>
                <a:schemeClr val="dk1"/>
              </a:solidFill>
              <a:latin typeface="Alexandria"/>
              <a:ea typeface="Alexandria"/>
              <a:cs typeface="Alexandria"/>
              <a:sym typeface="Alexandria"/>
            </a:endParaRPr>
          </a:p>
        </p:txBody>
      </p:sp>
      <p:sp>
        <p:nvSpPr>
          <p:cNvPr id="491" name="Google Shape;491;p46"/>
          <p:cNvSpPr/>
          <p:nvPr/>
        </p:nvSpPr>
        <p:spPr>
          <a:xfrm>
            <a:off x="5781000" y="4079650"/>
            <a:ext cx="2530500" cy="9009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exandria"/>
                <a:ea typeface="Alexandria"/>
                <a:cs typeface="Alexandria"/>
                <a:sym typeface="Alexandria"/>
              </a:rPr>
              <a:t>Try these models and compare effectiveness amongst different buildings in different locations</a:t>
            </a:r>
            <a:endParaRPr sz="1200">
              <a:solidFill>
                <a:schemeClr val="dk1"/>
              </a:solidFill>
              <a:latin typeface="Alexandria"/>
              <a:ea typeface="Alexandria"/>
              <a:cs typeface="Alexandria"/>
              <a:sym typeface="Alexandria"/>
            </a:endParaRPr>
          </a:p>
        </p:txBody>
      </p:sp>
      <p:sp>
        <p:nvSpPr>
          <p:cNvPr id="492" name="Google Shape;492;p46"/>
          <p:cNvSpPr txBox="1"/>
          <p:nvPr/>
        </p:nvSpPr>
        <p:spPr>
          <a:xfrm>
            <a:off x="3321900" y="3504325"/>
            <a:ext cx="2500200" cy="2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Alexandria"/>
                <a:ea typeface="Alexandria"/>
                <a:cs typeface="Alexandria"/>
                <a:sym typeface="Alexandria"/>
              </a:rPr>
              <a:t>Future Scope</a:t>
            </a:r>
            <a:endParaRPr sz="2500">
              <a:solidFill>
                <a:schemeClr val="dk1"/>
              </a:solidFill>
              <a:latin typeface="Alexandria"/>
              <a:ea typeface="Alexandria"/>
              <a:cs typeface="Alexandria"/>
              <a:sym typeface="Alexandr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34"/>
          <p:cNvPicPr preferRelativeResize="0"/>
          <p:nvPr/>
        </p:nvPicPr>
        <p:blipFill>
          <a:blip r:embed="rId3">
            <a:alphaModFix amt="50000"/>
          </a:blip>
          <a:stretch>
            <a:fillRect/>
          </a:stretch>
        </p:blipFill>
        <p:spPr>
          <a:xfrm>
            <a:off x="5551625" y="-192750"/>
            <a:ext cx="4993149" cy="4993149"/>
          </a:xfrm>
          <a:prstGeom prst="rect">
            <a:avLst/>
          </a:prstGeom>
          <a:noFill/>
          <a:ln>
            <a:noFill/>
          </a:ln>
        </p:spPr>
      </p:pic>
      <p:sp>
        <p:nvSpPr>
          <p:cNvPr id="196" name="Google Shape;196;p34"/>
          <p:cNvSpPr txBox="1"/>
          <p:nvPr>
            <p:ph idx="2"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97" name="Google Shape;197;p34"/>
          <p:cNvSpPr/>
          <p:nvPr/>
        </p:nvSpPr>
        <p:spPr>
          <a:xfrm>
            <a:off x="216400" y="1233375"/>
            <a:ext cx="1652700" cy="1465800"/>
          </a:xfrm>
          <a:prstGeom prst="roundRect">
            <a:avLst>
              <a:gd fmla="val 16667" name="adj"/>
            </a:avLst>
          </a:prstGeom>
          <a:solidFill>
            <a:srgbClr val="B8B65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98" name="Google Shape;198;p34"/>
          <p:cNvSpPr/>
          <p:nvPr/>
        </p:nvSpPr>
        <p:spPr>
          <a:xfrm>
            <a:off x="349600" y="1339425"/>
            <a:ext cx="1386300" cy="12537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99" name="Google Shape;199;p34"/>
          <p:cNvSpPr/>
          <p:nvPr/>
        </p:nvSpPr>
        <p:spPr>
          <a:xfrm>
            <a:off x="3221575" y="1187025"/>
            <a:ext cx="1652700" cy="14658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0" name="Google Shape;200;p34"/>
          <p:cNvSpPr/>
          <p:nvPr/>
        </p:nvSpPr>
        <p:spPr>
          <a:xfrm>
            <a:off x="3354775" y="1293075"/>
            <a:ext cx="1386300" cy="12537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1" name="Google Shape;201;p34"/>
          <p:cNvSpPr/>
          <p:nvPr/>
        </p:nvSpPr>
        <p:spPr>
          <a:xfrm>
            <a:off x="6359950" y="1187025"/>
            <a:ext cx="1652700" cy="1465800"/>
          </a:xfrm>
          <a:prstGeom prst="roundRect">
            <a:avLst>
              <a:gd fmla="val 16667" name="adj"/>
            </a:avLst>
          </a:prstGeom>
          <a:solidFill>
            <a:srgbClr val="18803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2" name="Google Shape;202;p34"/>
          <p:cNvSpPr/>
          <p:nvPr/>
        </p:nvSpPr>
        <p:spPr>
          <a:xfrm>
            <a:off x="6493150" y="1293075"/>
            <a:ext cx="1386300" cy="12537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3" name="Google Shape;203;p34"/>
          <p:cNvSpPr/>
          <p:nvPr/>
        </p:nvSpPr>
        <p:spPr>
          <a:xfrm>
            <a:off x="1098650" y="3226025"/>
            <a:ext cx="1652700" cy="1465800"/>
          </a:xfrm>
          <a:prstGeom prst="roundRect">
            <a:avLst>
              <a:gd fmla="val 16667" name="adj"/>
            </a:avLst>
          </a:prstGeom>
          <a:solidFill>
            <a:srgbClr val="233A4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4" name="Google Shape;204;p34"/>
          <p:cNvSpPr/>
          <p:nvPr/>
        </p:nvSpPr>
        <p:spPr>
          <a:xfrm>
            <a:off x="1231850" y="3332075"/>
            <a:ext cx="1386300" cy="12537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5" name="Google Shape;205;p34"/>
          <p:cNvSpPr/>
          <p:nvPr/>
        </p:nvSpPr>
        <p:spPr>
          <a:xfrm>
            <a:off x="4103825" y="3179675"/>
            <a:ext cx="1652700" cy="1465800"/>
          </a:xfrm>
          <a:prstGeom prst="roundRect">
            <a:avLst>
              <a:gd fmla="val 16667" name="adj"/>
            </a:avLst>
          </a:prstGeom>
          <a:solidFill>
            <a:srgbClr val="BF9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6" name="Google Shape;206;p34"/>
          <p:cNvSpPr/>
          <p:nvPr/>
        </p:nvSpPr>
        <p:spPr>
          <a:xfrm>
            <a:off x="4237025" y="3285725"/>
            <a:ext cx="1386300" cy="12537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7" name="Google Shape;207;p34"/>
          <p:cNvSpPr/>
          <p:nvPr/>
        </p:nvSpPr>
        <p:spPr>
          <a:xfrm>
            <a:off x="7242200" y="3179675"/>
            <a:ext cx="1652700" cy="1465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8" name="Google Shape;208;p34"/>
          <p:cNvSpPr/>
          <p:nvPr/>
        </p:nvSpPr>
        <p:spPr>
          <a:xfrm>
            <a:off x="7375400" y="3285725"/>
            <a:ext cx="1386300" cy="12537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pic>
        <p:nvPicPr>
          <p:cNvPr id="209" name="Google Shape;209;p34"/>
          <p:cNvPicPr preferRelativeResize="0"/>
          <p:nvPr/>
        </p:nvPicPr>
        <p:blipFill rotWithShape="1">
          <a:blip r:embed="rId4">
            <a:alphaModFix/>
          </a:blip>
          <a:srcRect b="64203" l="0" r="17293" t="0"/>
          <a:stretch/>
        </p:blipFill>
        <p:spPr>
          <a:xfrm rot="-2025290">
            <a:off x="1222123" y="1317577"/>
            <a:ext cx="2058629" cy="891021"/>
          </a:xfrm>
          <a:prstGeom prst="rect">
            <a:avLst/>
          </a:prstGeom>
          <a:noFill/>
          <a:ln>
            <a:noFill/>
          </a:ln>
        </p:spPr>
      </p:pic>
      <p:pic>
        <p:nvPicPr>
          <p:cNvPr id="210" name="Google Shape;210;p34"/>
          <p:cNvPicPr preferRelativeResize="0"/>
          <p:nvPr/>
        </p:nvPicPr>
        <p:blipFill rotWithShape="1">
          <a:blip r:embed="rId4">
            <a:alphaModFix/>
          </a:blip>
          <a:srcRect b="0" l="60546" r="0" t="0"/>
          <a:stretch/>
        </p:blipFill>
        <p:spPr>
          <a:xfrm rot="-3319335">
            <a:off x="5181520" y="710836"/>
            <a:ext cx="990635" cy="2510878"/>
          </a:xfrm>
          <a:prstGeom prst="rect">
            <a:avLst/>
          </a:prstGeom>
          <a:noFill/>
          <a:ln>
            <a:noFill/>
          </a:ln>
        </p:spPr>
      </p:pic>
      <p:pic>
        <p:nvPicPr>
          <p:cNvPr id="211" name="Google Shape;211;p34"/>
          <p:cNvPicPr preferRelativeResize="0"/>
          <p:nvPr/>
        </p:nvPicPr>
        <p:blipFill rotWithShape="1">
          <a:blip r:embed="rId5">
            <a:alphaModFix/>
          </a:blip>
          <a:srcRect b="38472" l="0" r="0" t="0"/>
          <a:stretch/>
        </p:blipFill>
        <p:spPr>
          <a:xfrm flipH="1">
            <a:off x="6729825" y="1233375"/>
            <a:ext cx="3238575" cy="1992651"/>
          </a:xfrm>
          <a:prstGeom prst="rect">
            <a:avLst/>
          </a:prstGeom>
          <a:noFill/>
          <a:ln>
            <a:noFill/>
          </a:ln>
        </p:spPr>
      </p:pic>
      <p:pic>
        <p:nvPicPr>
          <p:cNvPr id="212" name="Google Shape;212;p34"/>
          <p:cNvPicPr preferRelativeResize="0"/>
          <p:nvPr/>
        </p:nvPicPr>
        <p:blipFill>
          <a:blip r:embed="rId5">
            <a:alphaModFix/>
          </a:blip>
          <a:stretch>
            <a:fillRect/>
          </a:stretch>
        </p:blipFill>
        <p:spPr>
          <a:xfrm rot="4185518">
            <a:off x="2314099" y="2850075"/>
            <a:ext cx="2125000" cy="2125000"/>
          </a:xfrm>
          <a:prstGeom prst="rect">
            <a:avLst/>
          </a:prstGeom>
          <a:noFill/>
          <a:ln>
            <a:noFill/>
          </a:ln>
        </p:spPr>
      </p:pic>
      <p:pic>
        <p:nvPicPr>
          <p:cNvPr id="213" name="Google Shape;213;p34"/>
          <p:cNvPicPr preferRelativeResize="0"/>
          <p:nvPr/>
        </p:nvPicPr>
        <p:blipFill>
          <a:blip r:embed="rId5">
            <a:alphaModFix/>
          </a:blip>
          <a:stretch>
            <a:fillRect/>
          </a:stretch>
        </p:blipFill>
        <p:spPr>
          <a:xfrm rot="-5646048">
            <a:off x="5462724" y="2726074"/>
            <a:ext cx="2125000" cy="2125000"/>
          </a:xfrm>
          <a:prstGeom prst="rect">
            <a:avLst/>
          </a:prstGeom>
          <a:noFill/>
          <a:ln>
            <a:noFill/>
          </a:ln>
        </p:spPr>
      </p:pic>
      <p:sp>
        <p:nvSpPr>
          <p:cNvPr id="214" name="Google Shape;214;p34"/>
          <p:cNvSpPr txBox="1"/>
          <p:nvPr>
            <p:ph type="title"/>
          </p:nvPr>
        </p:nvSpPr>
        <p:spPr>
          <a:xfrm>
            <a:off x="773500" y="1394988"/>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5" name="Google Shape;215;p34"/>
          <p:cNvSpPr txBox="1"/>
          <p:nvPr>
            <p:ph idx="3" type="title"/>
          </p:nvPr>
        </p:nvSpPr>
        <p:spPr>
          <a:xfrm>
            <a:off x="3778675" y="123337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6" name="Google Shape;216;p34"/>
          <p:cNvSpPr txBox="1"/>
          <p:nvPr>
            <p:ph idx="4" type="subTitle"/>
          </p:nvPr>
        </p:nvSpPr>
        <p:spPr>
          <a:xfrm>
            <a:off x="349600" y="1839788"/>
            <a:ext cx="13863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Introduction</a:t>
            </a:r>
            <a:endParaRPr sz="1400"/>
          </a:p>
          <a:p>
            <a:pPr indent="0" lvl="0" marL="0" rtl="0" algn="ctr">
              <a:spcBef>
                <a:spcPts val="0"/>
              </a:spcBef>
              <a:spcAft>
                <a:spcPts val="0"/>
              </a:spcAft>
              <a:buNone/>
            </a:pPr>
            <a:r>
              <a:rPr lang="en" sz="1400"/>
              <a:t> &amp; EDA</a:t>
            </a:r>
            <a:endParaRPr sz="1400"/>
          </a:p>
        </p:txBody>
      </p:sp>
      <p:sp>
        <p:nvSpPr>
          <p:cNvPr id="217" name="Google Shape;217;p34"/>
          <p:cNvSpPr txBox="1"/>
          <p:nvPr>
            <p:ph idx="5" type="title"/>
          </p:nvPr>
        </p:nvSpPr>
        <p:spPr>
          <a:xfrm>
            <a:off x="6914875" y="1256000"/>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8" name="Google Shape;218;p34"/>
          <p:cNvSpPr txBox="1"/>
          <p:nvPr>
            <p:ph idx="6" type="subTitle"/>
          </p:nvPr>
        </p:nvSpPr>
        <p:spPr>
          <a:xfrm>
            <a:off x="3276913" y="1551825"/>
            <a:ext cx="15420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Linear Regression, Lasso and Ridge</a:t>
            </a:r>
            <a:endParaRPr sz="1400"/>
          </a:p>
          <a:p>
            <a:pPr indent="0" lvl="0" marL="0" rtl="0" algn="ctr">
              <a:spcBef>
                <a:spcPts val="0"/>
              </a:spcBef>
              <a:spcAft>
                <a:spcPts val="0"/>
              </a:spcAft>
              <a:buNone/>
            </a:pPr>
            <a:r>
              <a:t/>
            </a:r>
            <a:endParaRPr sz="1400"/>
          </a:p>
        </p:txBody>
      </p:sp>
      <p:sp>
        <p:nvSpPr>
          <p:cNvPr id="219" name="Google Shape;219;p34"/>
          <p:cNvSpPr txBox="1"/>
          <p:nvPr>
            <p:ph idx="7" type="title"/>
          </p:nvPr>
        </p:nvSpPr>
        <p:spPr>
          <a:xfrm>
            <a:off x="1655750" y="3332100"/>
            <a:ext cx="538500" cy="40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20" name="Google Shape;220;p34"/>
          <p:cNvSpPr txBox="1"/>
          <p:nvPr>
            <p:ph idx="8" type="subTitle"/>
          </p:nvPr>
        </p:nvSpPr>
        <p:spPr>
          <a:xfrm>
            <a:off x="6811150" y="1716325"/>
            <a:ext cx="1695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KNN</a:t>
            </a:r>
            <a:endParaRPr/>
          </a:p>
        </p:txBody>
      </p:sp>
      <p:sp>
        <p:nvSpPr>
          <p:cNvPr id="221" name="Google Shape;221;p34"/>
          <p:cNvSpPr txBox="1"/>
          <p:nvPr>
            <p:ph idx="13" type="subTitle"/>
          </p:nvPr>
        </p:nvSpPr>
        <p:spPr>
          <a:xfrm>
            <a:off x="7596800" y="3738125"/>
            <a:ext cx="943500" cy="44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Trees</a:t>
            </a:r>
            <a:endParaRPr/>
          </a:p>
        </p:txBody>
      </p:sp>
      <p:sp>
        <p:nvSpPr>
          <p:cNvPr id="222" name="Google Shape;222;p34"/>
          <p:cNvSpPr txBox="1"/>
          <p:nvPr>
            <p:ph idx="15" type="subTitle"/>
          </p:nvPr>
        </p:nvSpPr>
        <p:spPr>
          <a:xfrm>
            <a:off x="4082525" y="3655925"/>
            <a:ext cx="16953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Comparing models</a:t>
            </a:r>
            <a:endParaRPr/>
          </a:p>
        </p:txBody>
      </p:sp>
      <p:sp>
        <p:nvSpPr>
          <p:cNvPr id="223" name="Google Shape;223;p34"/>
          <p:cNvSpPr txBox="1"/>
          <p:nvPr>
            <p:ph idx="17" type="subTitle"/>
          </p:nvPr>
        </p:nvSpPr>
        <p:spPr>
          <a:xfrm>
            <a:off x="1154000" y="3749674"/>
            <a:ext cx="1542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 </a:t>
            </a:r>
            <a:endParaRPr/>
          </a:p>
        </p:txBody>
      </p:sp>
      <p:sp>
        <p:nvSpPr>
          <p:cNvPr id="224" name="Google Shape;224;p34"/>
          <p:cNvSpPr txBox="1"/>
          <p:nvPr>
            <p:ph idx="9" type="title"/>
          </p:nvPr>
        </p:nvSpPr>
        <p:spPr>
          <a:xfrm>
            <a:off x="4660924" y="33022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25" name="Google Shape;225;p34"/>
          <p:cNvSpPr txBox="1"/>
          <p:nvPr>
            <p:ph idx="14" type="title"/>
          </p:nvPr>
        </p:nvSpPr>
        <p:spPr>
          <a:xfrm>
            <a:off x="7799299" y="3332097"/>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9" name="Shape 229"/>
        <p:cNvGrpSpPr/>
        <p:nvPr/>
      </p:nvGrpSpPr>
      <p:grpSpPr>
        <a:xfrm>
          <a:off x="0" y="0"/>
          <a:ext cx="0" cy="0"/>
          <a:chOff x="0" y="0"/>
          <a:chExt cx="0" cy="0"/>
        </a:xfrm>
      </p:grpSpPr>
      <p:pic>
        <p:nvPicPr>
          <p:cNvPr id="230" name="Google Shape;230;p35"/>
          <p:cNvPicPr preferRelativeResize="0"/>
          <p:nvPr/>
        </p:nvPicPr>
        <p:blipFill>
          <a:blip r:embed="rId3">
            <a:alphaModFix amt="25000"/>
          </a:blip>
          <a:stretch>
            <a:fillRect/>
          </a:stretch>
        </p:blipFill>
        <p:spPr>
          <a:xfrm>
            <a:off x="-845900" y="-717550"/>
            <a:ext cx="3781401" cy="3781401"/>
          </a:xfrm>
          <a:prstGeom prst="rect">
            <a:avLst/>
          </a:prstGeom>
          <a:noFill/>
          <a:ln>
            <a:noFill/>
          </a:ln>
        </p:spPr>
      </p:pic>
      <p:sp>
        <p:nvSpPr>
          <p:cNvPr id="231" name="Google Shape;231;p35"/>
          <p:cNvSpPr txBox="1"/>
          <p:nvPr>
            <p:ph type="title"/>
          </p:nvPr>
        </p:nvSpPr>
        <p:spPr>
          <a:xfrm>
            <a:off x="715100" y="535000"/>
            <a:ext cx="38568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32" name="Google Shape;232;p35"/>
          <p:cNvSpPr txBox="1"/>
          <p:nvPr>
            <p:ph idx="1" type="body"/>
          </p:nvPr>
        </p:nvSpPr>
        <p:spPr>
          <a:xfrm>
            <a:off x="543600" y="1560100"/>
            <a:ext cx="5300700" cy="189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rgbClr val="233A44"/>
                </a:solidFill>
                <a:latin typeface="Alexandria"/>
                <a:ea typeface="Alexandria"/>
                <a:cs typeface="Alexandria"/>
                <a:sym typeface="Alexandria"/>
              </a:rPr>
              <a:t>Problem:</a:t>
            </a:r>
            <a:r>
              <a:rPr lang="en">
                <a:solidFill>
                  <a:srgbClr val="233A44"/>
                </a:solidFill>
                <a:latin typeface="Alexandria"/>
                <a:ea typeface="Alexandria"/>
                <a:cs typeface="Alexandria"/>
                <a:sym typeface="Alexandria"/>
              </a:rPr>
              <a:t> </a:t>
            </a:r>
            <a:r>
              <a:rPr lang="en">
                <a:solidFill>
                  <a:srgbClr val="000000"/>
                </a:solidFill>
                <a:latin typeface="Alexandria"/>
                <a:ea typeface="Alexandria"/>
                <a:cs typeface="Alexandria"/>
                <a:sym typeface="Alexandria"/>
              </a:rPr>
              <a:t>accurately predicting the </a:t>
            </a:r>
            <a:r>
              <a:rPr b="1" lang="en">
                <a:solidFill>
                  <a:srgbClr val="000000"/>
                </a:solidFill>
                <a:latin typeface="Alexandria"/>
                <a:ea typeface="Alexandria"/>
                <a:cs typeface="Alexandria"/>
                <a:sym typeface="Alexandria"/>
              </a:rPr>
              <a:t>energy consumption of appliances </a:t>
            </a:r>
            <a:r>
              <a:rPr lang="en">
                <a:solidFill>
                  <a:srgbClr val="000000"/>
                </a:solidFill>
                <a:latin typeface="Alexandria"/>
                <a:ea typeface="Alexandria"/>
                <a:cs typeface="Alexandria"/>
                <a:sym typeface="Alexandria"/>
              </a:rPr>
              <a:t>in a low-energy building. </a:t>
            </a:r>
            <a:endParaRPr>
              <a:solidFill>
                <a:srgbClr val="000000"/>
              </a:solidFill>
              <a:latin typeface="Alexandria"/>
              <a:ea typeface="Alexandria"/>
              <a:cs typeface="Alexandria"/>
              <a:sym typeface="Alexandria"/>
            </a:endParaRPr>
          </a:p>
          <a:p>
            <a:pPr indent="0" lvl="0" marL="0" rtl="0" algn="l">
              <a:lnSpc>
                <a:spcPct val="115000"/>
              </a:lnSpc>
              <a:spcBef>
                <a:spcPts val="1200"/>
              </a:spcBef>
              <a:spcAft>
                <a:spcPts val="0"/>
              </a:spcAft>
              <a:buNone/>
            </a:pPr>
            <a:r>
              <a:rPr lang="en">
                <a:solidFill>
                  <a:srgbClr val="000000"/>
                </a:solidFill>
                <a:latin typeface="Alexandria"/>
                <a:ea typeface="Alexandria"/>
                <a:cs typeface="Alexandria"/>
                <a:sym typeface="Alexandria"/>
              </a:rPr>
              <a:t>The aim is to understand how internal environmental conditions (e.g., room temperature, humidity) and external weather conditions affect energy use (In Watts)</a:t>
            </a:r>
            <a:endParaRPr>
              <a:solidFill>
                <a:srgbClr val="000000"/>
              </a:solidFill>
              <a:latin typeface="Alexandria"/>
              <a:ea typeface="Alexandria"/>
              <a:cs typeface="Alexandria"/>
              <a:sym typeface="Alexandria"/>
            </a:endParaRPr>
          </a:p>
          <a:p>
            <a:pPr indent="0" lvl="0" marL="0" rtl="0" algn="l">
              <a:lnSpc>
                <a:spcPct val="115000"/>
              </a:lnSpc>
              <a:spcBef>
                <a:spcPts val="1200"/>
              </a:spcBef>
              <a:spcAft>
                <a:spcPts val="0"/>
              </a:spcAft>
              <a:buNone/>
            </a:pPr>
            <a:r>
              <a:rPr lang="en">
                <a:solidFill>
                  <a:srgbClr val="000000"/>
                </a:solidFill>
                <a:latin typeface="Alexandria"/>
                <a:ea typeface="Alexandria"/>
                <a:cs typeface="Alexandria"/>
                <a:sym typeface="Alexandria"/>
              </a:rPr>
              <a:t>Each observation is recorded every 10 minutes for 4.5 months. The internal temperature and humidity were recorded using a ZigBee wireless sensor network</a:t>
            </a:r>
            <a:endParaRPr sz="2500">
              <a:latin typeface="Times New Roman"/>
              <a:ea typeface="Times New Roman"/>
              <a:cs typeface="Times New Roman"/>
              <a:sym typeface="Times New Roman"/>
            </a:endParaRPr>
          </a:p>
          <a:p>
            <a:pPr indent="0" lvl="0" marL="0" rtl="0" algn="l">
              <a:spcBef>
                <a:spcPts val="1200"/>
              </a:spcBef>
              <a:spcAft>
                <a:spcPts val="0"/>
              </a:spcAft>
              <a:buNone/>
            </a:pPr>
            <a:r>
              <a:t/>
            </a:r>
            <a:endParaRPr>
              <a:solidFill>
                <a:srgbClr val="000000"/>
              </a:solidFill>
              <a:latin typeface="Alexandria"/>
              <a:ea typeface="Alexandria"/>
              <a:cs typeface="Alexandria"/>
              <a:sym typeface="Alexandria"/>
            </a:endParaRPr>
          </a:p>
          <a:p>
            <a:pPr indent="0" lvl="0" marL="0" rtl="0" algn="l">
              <a:spcBef>
                <a:spcPts val="0"/>
              </a:spcBef>
              <a:spcAft>
                <a:spcPts val="0"/>
              </a:spcAft>
              <a:buNone/>
            </a:pPr>
            <a:r>
              <a:t/>
            </a:r>
            <a:endParaRPr>
              <a:latin typeface="Alexandria"/>
              <a:ea typeface="Alexandria"/>
              <a:cs typeface="Alexandria"/>
              <a:sym typeface="Alexandria"/>
            </a:endParaRPr>
          </a:p>
          <a:p>
            <a:pPr indent="0" lvl="0" marL="0" rtl="0" algn="l">
              <a:spcBef>
                <a:spcPts val="0"/>
              </a:spcBef>
              <a:spcAft>
                <a:spcPts val="1600"/>
              </a:spcAft>
              <a:buNone/>
            </a:pPr>
            <a:r>
              <a:t/>
            </a:r>
            <a:endParaRPr>
              <a:latin typeface="Alexandria"/>
              <a:ea typeface="Alexandria"/>
              <a:cs typeface="Alexandria"/>
              <a:sym typeface="Alexandria"/>
            </a:endParaRPr>
          </a:p>
        </p:txBody>
      </p:sp>
      <p:pic>
        <p:nvPicPr>
          <p:cNvPr id="233" name="Google Shape;233;p35"/>
          <p:cNvPicPr preferRelativeResize="0"/>
          <p:nvPr/>
        </p:nvPicPr>
        <p:blipFill>
          <a:blip r:embed="rId4">
            <a:alphaModFix/>
          </a:blip>
          <a:stretch>
            <a:fillRect/>
          </a:stretch>
        </p:blipFill>
        <p:spPr>
          <a:xfrm>
            <a:off x="6039750" y="0"/>
            <a:ext cx="3151425" cy="2902624"/>
          </a:xfrm>
          <a:prstGeom prst="rect">
            <a:avLst/>
          </a:prstGeom>
          <a:noFill/>
          <a:ln>
            <a:noFill/>
          </a:ln>
        </p:spPr>
      </p:pic>
      <p:pic>
        <p:nvPicPr>
          <p:cNvPr id="234" name="Google Shape;234;p35"/>
          <p:cNvPicPr preferRelativeResize="0"/>
          <p:nvPr/>
        </p:nvPicPr>
        <p:blipFill rotWithShape="1">
          <a:blip r:embed="rId5">
            <a:alphaModFix/>
          </a:blip>
          <a:srcRect b="22450" l="0" r="0" t="0"/>
          <a:stretch/>
        </p:blipFill>
        <p:spPr>
          <a:xfrm>
            <a:off x="6039751" y="2736192"/>
            <a:ext cx="3104250" cy="2407308"/>
          </a:xfrm>
          <a:prstGeom prst="rect">
            <a:avLst/>
          </a:prstGeom>
          <a:noFill/>
          <a:ln>
            <a:noFill/>
          </a:ln>
        </p:spPr>
      </p:pic>
      <p:sp>
        <p:nvSpPr>
          <p:cNvPr id="235" name="Google Shape;235;p35"/>
          <p:cNvSpPr txBox="1"/>
          <p:nvPr/>
        </p:nvSpPr>
        <p:spPr>
          <a:xfrm>
            <a:off x="738525" y="993350"/>
            <a:ext cx="51708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2"/>
                </a:solidFill>
                <a:latin typeface="Alexandria"/>
                <a:ea typeface="Alexandria"/>
                <a:cs typeface="Alexandria"/>
                <a:sym typeface="Alexandria"/>
              </a:rPr>
              <a:t>Data Sources:</a:t>
            </a:r>
            <a:r>
              <a:rPr lang="en" sz="1200">
                <a:solidFill>
                  <a:schemeClr val="lt2"/>
                </a:solidFill>
                <a:latin typeface="Alexandria"/>
                <a:ea typeface="Alexandria"/>
                <a:cs typeface="Alexandria"/>
                <a:sym typeface="Alexandria"/>
              </a:rPr>
              <a:t> </a:t>
            </a:r>
            <a:r>
              <a:rPr lang="en" sz="1200" u="sng">
                <a:solidFill>
                  <a:schemeClr val="lt2"/>
                </a:solidFill>
                <a:latin typeface="Alexandria"/>
                <a:ea typeface="Alexandria"/>
                <a:cs typeface="Alexandria"/>
                <a:sym typeface="Alexandria"/>
                <a:hlinkClick r:id="rId6">
                  <a:extLst>
                    <a:ext uri="{A12FA001-AC4F-418D-AE19-62706E023703}">
                      <ahyp:hlinkClr val="tx"/>
                    </a:ext>
                  </a:extLst>
                </a:hlinkClick>
              </a:rPr>
              <a:t>UC Irvine Machine Learning Repository</a:t>
            </a:r>
            <a:endParaRPr sz="1200">
              <a:solidFill>
                <a:schemeClr val="lt2"/>
              </a:solidFill>
              <a:latin typeface="Alexandria"/>
              <a:ea typeface="Alexandria"/>
              <a:cs typeface="Alexandria"/>
              <a:sym typeface="Alexandria"/>
            </a:endParaRPr>
          </a:p>
          <a:p>
            <a:pPr indent="0" lvl="0" marL="0" rtl="0" algn="l">
              <a:spcBef>
                <a:spcPts val="0"/>
              </a:spcBef>
              <a:spcAft>
                <a:spcPts val="0"/>
              </a:spcAft>
              <a:buNone/>
            </a:pPr>
            <a:r>
              <a:t/>
            </a:r>
            <a:endParaRPr>
              <a:solidFill>
                <a:schemeClr val="lt2"/>
              </a:solidFill>
            </a:endParaRPr>
          </a:p>
        </p:txBody>
      </p:sp>
      <p:sp>
        <p:nvSpPr>
          <p:cNvPr id="236" name="Google Shape;236;p35"/>
          <p:cNvSpPr/>
          <p:nvPr/>
        </p:nvSpPr>
        <p:spPr>
          <a:xfrm>
            <a:off x="719800" y="4093825"/>
            <a:ext cx="1123200" cy="8316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lexandria"/>
                <a:ea typeface="Alexandria"/>
                <a:cs typeface="Alexandria"/>
                <a:sym typeface="Alexandria"/>
              </a:rPr>
              <a:t>Instances</a:t>
            </a:r>
            <a:endParaRPr>
              <a:latin typeface="Alexandria"/>
              <a:ea typeface="Alexandria"/>
              <a:cs typeface="Alexandria"/>
              <a:sym typeface="Alexandria"/>
            </a:endParaRPr>
          </a:p>
          <a:p>
            <a:pPr indent="0" lvl="0" marL="0" rtl="0" algn="ctr">
              <a:spcBef>
                <a:spcPts val="0"/>
              </a:spcBef>
              <a:spcAft>
                <a:spcPts val="0"/>
              </a:spcAft>
              <a:buNone/>
            </a:pPr>
            <a:r>
              <a:rPr lang="en">
                <a:latin typeface="Alexandria"/>
                <a:ea typeface="Alexandria"/>
                <a:cs typeface="Alexandria"/>
                <a:sym typeface="Alexandria"/>
              </a:rPr>
              <a:t>19735</a:t>
            </a:r>
            <a:endParaRPr>
              <a:latin typeface="Alexandria"/>
              <a:ea typeface="Alexandria"/>
              <a:cs typeface="Alexandria"/>
              <a:sym typeface="Alexandria"/>
            </a:endParaRPr>
          </a:p>
        </p:txBody>
      </p:sp>
      <p:sp>
        <p:nvSpPr>
          <p:cNvPr id="237" name="Google Shape;237;p35"/>
          <p:cNvSpPr/>
          <p:nvPr/>
        </p:nvSpPr>
        <p:spPr>
          <a:xfrm>
            <a:off x="1994450" y="4093825"/>
            <a:ext cx="1123200" cy="8316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lexandria"/>
                <a:ea typeface="Alexandria"/>
                <a:cs typeface="Alexandria"/>
                <a:sym typeface="Alexandria"/>
              </a:rPr>
              <a:t>Features</a:t>
            </a:r>
            <a:endParaRPr>
              <a:latin typeface="Alexandria"/>
              <a:ea typeface="Alexandria"/>
              <a:cs typeface="Alexandria"/>
              <a:sym typeface="Alexandria"/>
            </a:endParaRPr>
          </a:p>
          <a:p>
            <a:pPr indent="0" lvl="0" marL="0" rtl="0" algn="ctr">
              <a:spcBef>
                <a:spcPts val="0"/>
              </a:spcBef>
              <a:spcAft>
                <a:spcPts val="0"/>
              </a:spcAft>
              <a:buNone/>
            </a:pPr>
            <a:r>
              <a:rPr lang="en">
                <a:latin typeface="Alexandria"/>
                <a:ea typeface="Alexandria"/>
                <a:cs typeface="Alexandria"/>
                <a:sym typeface="Alexandria"/>
              </a:rPr>
              <a:t>28</a:t>
            </a:r>
            <a:endParaRPr>
              <a:latin typeface="Alexandria"/>
              <a:ea typeface="Alexandria"/>
              <a:cs typeface="Alexandria"/>
              <a:sym typeface="Alexandria"/>
            </a:endParaRPr>
          </a:p>
        </p:txBody>
      </p:sp>
      <p:sp>
        <p:nvSpPr>
          <p:cNvPr id="238" name="Google Shape;238;p35"/>
          <p:cNvSpPr/>
          <p:nvPr/>
        </p:nvSpPr>
        <p:spPr>
          <a:xfrm>
            <a:off x="3269100" y="4093825"/>
            <a:ext cx="1123200" cy="8316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lexandria"/>
                <a:ea typeface="Alexandria"/>
                <a:cs typeface="Alexandria"/>
                <a:sym typeface="Alexandria"/>
              </a:rPr>
              <a:t>Missing Values</a:t>
            </a:r>
            <a:endParaRPr>
              <a:latin typeface="Alexandria"/>
              <a:ea typeface="Alexandria"/>
              <a:cs typeface="Alexandria"/>
              <a:sym typeface="Alexandria"/>
            </a:endParaRPr>
          </a:p>
          <a:p>
            <a:pPr indent="0" lvl="0" marL="0" rtl="0" algn="ctr">
              <a:spcBef>
                <a:spcPts val="0"/>
              </a:spcBef>
              <a:spcAft>
                <a:spcPts val="0"/>
              </a:spcAft>
              <a:buNone/>
            </a:pPr>
            <a:r>
              <a:rPr lang="en">
                <a:latin typeface="Alexandria"/>
                <a:ea typeface="Alexandria"/>
                <a:cs typeface="Alexandria"/>
                <a:sym typeface="Alexandria"/>
              </a:rPr>
              <a:t>0</a:t>
            </a:r>
            <a:endParaRPr>
              <a:latin typeface="Alexandria"/>
              <a:ea typeface="Alexandria"/>
              <a:cs typeface="Alexandria"/>
              <a:sym typeface="Alexandria"/>
            </a:endParaRPr>
          </a:p>
        </p:txBody>
      </p:sp>
      <p:sp>
        <p:nvSpPr>
          <p:cNvPr id="239" name="Google Shape;239;p35"/>
          <p:cNvSpPr/>
          <p:nvPr/>
        </p:nvSpPr>
        <p:spPr>
          <a:xfrm>
            <a:off x="7952675" y="76200"/>
            <a:ext cx="1238400" cy="2469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Alexandria"/>
                <a:ea typeface="Alexandria"/>
                <a:cs typeface="Alexandria"/>
                <a:sym typeface="Alexandria"/>
              </a:rPr>
              <a:t>First floor plan</a:t>
            </a:r>
            <a:endParaRPr sz="1000">
              <a:latin typeface="Alexandria"/>
              <a:ea typeface="Alexandria"/>
              <a:cs typeface="Alexandria"/>
              <a:sym typeface="Alexandria"/>
            </a:endParaRPr>
          </a:p>
        </p:txBody>
      </p:sp>
      <p:sp>
        <p:nvSpPr>
          <p:cNvPr id="240" name="Google Shape;240;p35"/>
          <p:cNvSpPr/>
          <p:nvPr/>
        </p:nvSpPr>
        <p:spPr>
          <a:xfrm>
            <a:off x="7842100" y="2736200"/>
            <a:ext cx="1302000" cy="2469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Alexandria"/>
                <a:ea typeface="Alexandria"/>
                <a:cs typeface="Alexandria"/>
                <a:sym typeface="Alexandria"/>
              </a:rPr>
              <a:t>Second</a:t>
            </a:r>
            <a:r>
              <a:rPr lang="en" sz="1000">
                <a:latin typeface="Alexandria"/>
                <a:ea typeface="Alexandria"/>
                <a:cs typeface="Alexandria"/>
                <a:sym typeface="Alexandria"/>
              </a:rPr>
              <a:t> floor plan</a:t>
            </a:r>
            <a:endParaRPr sz="1000">
              <a:latin typeface="Alexandria"/>
              <a:ea typeface="Alexandria"/>
              <a:cs typeface="Alexandria"/>
              <a:sym typeface="Alexandria"/>
            </a:endParaRPr>
          </a:p>
        </p:txBody>
      </p:sp>
      <p:sp>
        <p:nvSpPr>
          <p:cNvPr id="241" name="Google Shape;241;p35"/>
          <p:cNvSpPr/>
          <p:nvPr/>
        </p:nvSpPr>
        <p:spPr>
          <a:xfrm>
            <a:off x="4543750" y="4093825"/>
            <a:ext cx="1123200" cy="8316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Alexandria"/>
                <a:ea typeface="Alexandria"/>
                <a:cs typeface="Alexandria"/>
                <a:sym typeface="Alexandria"/>
              </a:rPr>
              <a:t>All variables are numeric and continuous</a:t>
            </a:r>
            <a:endParaRPr sz="1000">
              <a:latin typeface="Alexandria"/>
              <a:ea typeface="Alexandria"/>
              <a:cs typeface="Alexandria"/>
              <a:sym typeface="Alexandr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36"/>
          <p:cNvPicPr preferRelativeResize="0"/>
          <p:nvPr/>
        </p:nvPicPr>
        <p:blipFill>
          <a:blip r:embed="rId3">
            <a:alphaModFix amt="40000"/>
          </a:blip>
          <a:stretch>
            <a:fillRect/>
          </a:stretch>
        </p:blipFill>
        <p:spPr>
          <a:xfrm>
            <a:off x="-477925" y="1210750"/>
            <a:ext cx="2973100" cy="2973100"/>
          </a:xfrm>
          <a:prstGeom prst="rect">
            <a:avLst/>
          </a:prstGeom>
          <a:noFill/>
          <a:ln>
            <a:noFill/>
          </a:ln>
        </p:spPr>
      </p:pic>
      <p:pic>
        <p:nvPicPr>
          <p:cNvPr id="247" name="Google Shape;247;p36"/>
          <p:cNvPicPr preferRelativeResize="0"/>
          <p:nvPr/>
        </p:nvPicPr>
        <p:blipFill>
          <a:blip r:embed="rId4">
            <a:alphaModFix/>
          </a:blip>
          <a:stretch>
            <a:fillRect/>
          </a:stretch>
        </p:blipFill>
        <p:spPr>
          <a:xfrm>
            <a:off x="5879175" y="103200"/>
            <a:ext cx="3145000" cy="2358744"/>
          </a:xfrm>
          <a:prstGeom prst="rect">
            <a:avLst/>
          </a:prstGeom>
          <a:noFill/>
          <a:ln>
            <a:noFill/>
          </a:ln>
        </p:spPr>
      </p:pic>
      <p:pic>
        <p:nvPicPr>
          <p:cNvPr id="248" name="Google Shape;248;p36"/>
          <p:cNvPicPr preferRelativeResize="0"/>
          <p:nvPr/>
        </p:nvPicPr>
        <p:blipFill>
          <a:blip r:embed="rId5">
            <a:alphaModFix/>
          </a:blip>
          <a:stretch>
            <a:fillRect/>
          </a:stretch>
        </p:blipFill>
        <p:spPr>
          <a:xfrm>
            <a:off x="5805225" y="2856900"/>
            <a:ext cx="3048800" cy="2286600"/>
          </a:xfrm>
          <a:prstGeom prst="rect">
            <a:avLst/>
          </a:prstGeom>
          <a:noFill/>
          <a:ln>
            <a:noFill/>
          </a:ln>
        </p:spPr>
      </p:pic>
      <p:sp>
        <p:nvSpPr>
          <p:cNvPr id="249" name="Google Shape;249;p36"/>
          <p:cNvSpPr txBox="1"/>
          <p:nvPr/>
        </p:nvSpPr>
        <p:spPr>
          <a:xfrm>
            <a:off x="706775" y="4376925"/>
            <a:ext cx="1395000" cy="48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Alexandria"/>
              <a:ea typeface="Alexandria"/>
              <a:cs typeface="Alexandria"/>
              <a:sym typeface="Alexandria"/>
            </a:endParaRPr>
          </a:p>
        </p:txBody>
      </p:sp>
      <p:sp>
        <p:nvSpPr>
          <p:cNvPr id="250" name="Google Shape;250;p36"/>
          <p:cNvSpPr txBox="1"/>
          <p:nvPr>
            <p:ph type="title"/>
          </p:nvPr>
        </p:nvSpPr>
        <p:spPr>
          <a:xfrm>
            <a:off x="103075" y="1032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EDA 1</a:t>
            </a:r>
            <a:endParaRPr/>
          </a:p>
        </p:txBody>
      </p:sp>
      <p:sp>
        <p:nvSpPr>
          <p:cNvPr id="251" name="Google Shape;251;p36"/>
          <p:cNvSpPr/>
          <p:nvPr/>
        </p:nvSpPr>
        <p:spPr>
          <a:xfrm>
            <a:off x="307300" y="968525"/>
            <a:ext cx="1652700" cy="12363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52" name="Google Shape;252;p36"/>
          <p:cNvSpPr/>
          <p:nvPr/>
        </p:nvSpPr>
        <p:spPr>
          <a:xfrm>
            <a:off x="401800" y="1084025"/>
            <a:ext cx="1463700" cy="9957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50">
                <a:latin typeface="Alexandria"/>
                <a:ea typeface="Alexandria"/>
                <a:cs typeface="Alexandria"/>
                <a:sym typeface="Alexandria"/>
              </a:rPr>
              <a:t>Outcome </a:t>
            </a:r>
            <a:r>
              <a:rPr b="1" lang="en" sz="1150">
                <a:latin typeface="Alexandria"/>
                <a:ea typeface="Alexandria"/>
                <a:cs typeface="Alexandria"/>
                <a:sym typeface="Alexandria"/>
              </a:rPr>
              <a:t>variable: </a:t>
            </a:r>
            <a:r>
              <a:rPr lang="en" sz="1150">
                <a:latin typeface="Alexandria"/>
                <a:ea typeface="Alexandria"/>
                <a:cs typeface="Alexandria"/>
                <a:sym typeface="Alexandria"/>
              </a:rPr>
              <a:t>Appliances_log</a:t>
            </a:r>
            <a:endParaRPr sz="1150">
              <a:latin typeface="Alexandria"/>
              <a:ea typeface="Alexandria"/>
              <a:cs typeface="Alexandria"/>
              <a:sym typeface="Alexandria"/>
            </a:endParaRPr>
          </a:p>
        </p:txBody>
      </p:sp>
      <p:pic>
        <p:nvPicPr>
          <p:cNvPr id="253" name="Google Shape;253;p36"/>
          <p:cNvPicPr preferRelativeResize="0"/>
          <p:nvPr/>
        </p:nvPicPr>
        <p:blipFill rotWithShape="1">
          <a:blip r:embed="rId6">
            <a:alphaModFix/>
          </a:blip>
          <a:srcRect b="0" l="60546" r="0" t="0"/>
          <a:stretch/>
        </p:blipFill>
        <p:spPr>
          <a:xfrm rot="-3319331">
            <a:off x="2195486" y="575447"/>
            <a:ext cx="903828" cy="2290856"/>
          </a:xfrm>
          <a:prstGeom prst="rect">
            <a:avLst/>
          </a:prstGeom>
          <a:noFill/>
          <a:ln>
            <a:noFill/>
          </a:ln>
        </p:spPr>
      </p:pic>
      <p:sp>
        <p:nvSpPr>
          <p:cNvPr id="254" name="Google Shape;254;p36"/>
          <p:cNvSpPr/>
          <p:nvPr/>
        </p:nvSpPr>
        <p:spPr>
          <a:xfrm rot="-1280844">
            <a:off x="6491183" y="554271"/>
            <a:ext cx="1138942" cy="172033"/>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55" name="Google Shape;255;p36"/>
          <p:cNvSpPr/>
          <p:nvPr/>
        </p:nvSpPr>
        <p:spPr>
          <a:xfrm rot="553000">
            <a:off x="7306997" y="3232189"/>
            <a:ext cx="1138802" cy="172028"/>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56" name="Google Shape;256;p36"/>
          <p:cNvSpPr/>
          <p:nvPr/>
        </p:nvSpPr>
        <p:spPr>
          <a:xfrm>
            <a:off x="3203600" y="741275"/>
            <a:ext cx="2446200" cy="3786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57" name="Google Shape;257;p36"/>
          <p:cNvSpPr/>
          <p:nvPr/>
        </p:nvSpPr>
        <p:spPr>
          <a:xfrm>
            <a:off x="3336800" y="847325"/>
            <a:ext cx="2188500" cy="3504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58" name="Google Shape;258;p36"/>
          <p:cNvSpPr txBox="1"/>
          <p:nvPr>
            <p:ph idx="4294967295" type="subTitle"/>
          </p:nvPr>
        </p:nvSpPr>
        <p:spPr>
          <a:xfrm>
            <a:off x="3413000" y="1002336"/>
            <a:ext cx="2220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lexandria"/>
                <a:ea typeface="Alexandria"/>
                <a:cs typeface="Alexandria"/>
                <a:sym typeface="Alexandria"/>
              </a:rPr>
              <a:t>Predictors</a:t>
            </a:r>
            <a:endParaRPr b="1">
              <a:latin typeface="Alexandria"/>
              <a:ea typeface="Alexandria"/>
              <a:cs typeface="Alexandria"/>
              <a:sym typeface="Alexandria"/>
            </a:endParaRPr>
          </a:p>
          <a:p>
            <a:pPr indent="0" lvl="0" marL="0" rtl="0" algn="l">
              <a:lnSpc>
                <a:spcPct val="115000"/>
              </a:lnSpc>
              <a:spcBef>
                <a:spcPts val="0"/>
              </a:spcBef>
              <a:spcAft>
                <a:spcPts val="0"/>
              </a:spcAft>
              <a:buNone/>
            </a:pPr>
            <a:r>
              <a:rPr lang="en" sz="1000">
                <a:solidFill>
                  <a:srgbClr val="233A44"/>
                </a:solidFill>
                <a:latin typeface="Alexandria"/>
                <a:ea typeface="Alexandria"/>
                <a:cs typeface="Alexandria"/>
                <a:sym typeface="Alexandria"/>
              </a:rPr>
              <a:t>Energy use of lights fixtures measured in Wh (lights)</a:t>
            </a:r>
            <a:endParaRPr sz="1000">
              <a:solidFill>
                <a:srgbClr val="233A44"/>
              </a:solidFill>
              <a:latin typeface="Alexandria"/>
              <a:ea typeface="Alexandria"/>
              <a:cs typeface="Alexandria"/>
              <a:sym typeface="Alexandria"/>
            </a:endParaRPr>
          </a:p>
          <a:p>
            <a:pPr indent="0" lvl="0" marL="0" rtl="0" algn="l">
              <a:lnSpc>
                <a:spcPct val="115000"/>
              </a:lnSpc>
              <a:spcBef>
                <a:spcPts val="1200"/>
              </a:spcBef>
              <a:spcAft>
                <a:spcPts val="0"/>
              </a:spcAft>
              <a:buNone/>
            </a:pPr>
            <a:r>
              <a:rPr lang="en" sz="1000">
                <a:solidFill>
                  <a:srgbClr val="233A44"/>
                </a:solidFill>
                <a:latin typeface="Alexandria"/>
                <a:ea typeface="Alexandria"/>
                <a:cs typeface="Alexandria"/>
                <a:sym typeface="Alexandria"/>
              </a:rPr>
              <a:t>Temperature in celsius and Humidity in % of different rooms such as kitchen, bathroom, living room, etc      (T1, T2, T3….., T9)</a:t>
            </a:r>
            <a:endParaRPr sz="1000">
              <a:solidFill>
                <a:srgbClr val="233A44"/>
              </a:solidFill>
              <a:latin typeface="Alexandria"/>
              <a:ea typeface="Alexandria"/>
              <a:cs typeface="Alexandria"/>
              <a:sym typeface="Alexandria"/>
            </a:endParaRPr>
          </a:p>
          <a:p>
            <a:pPr indent="0" lvl="0" marL="0" rtl="0" algn="l">
              <a:lnSpc>
                <a:spcPct val="115000"/>
              </a:lnSpc>
              <a:spcBef>
                <a:spcPts val="1200"/>
              </a:spcBef>
              <a:spcAft>
                <a:spcPts val="0"/>
              </a:spcAft>
              <a:buNone/>
            </a:pPr>
            <a:r>
              <a:rPr lang="en" sz="1000">
                <a:solidFill>
                  <a:srgbClr val="233A44"/>
                </a:solidFill>
                <a:latin typeface="Alexandria"/>
                <a:ea typeface="Alexandria"/>
                <a:cs typeface="Alexandria"/>
                <a:sym typeface="Alexandria"/>
              </a:rPr>
              <a:t>Humidity in % in different (RH1, RH2, RH3…….RH9)</a:t>
            </a:r>
            <a:endParaRPr sz="1000">
              <a:solidFill>
                <a:srgbClr val="233A44"/>
              </a:solidFill>
              <a:latin typeface="Alexandria"/>
              <a:ea typeface="Alexandria"/>
              <a:cs typeface="Alexandria"/>
              <a:sym typeface="Alexandria"/>
            </a:endParaRPr>
          </a:p>
          <a:p>
            <a:pPr indent="0" lvl="0" marL="0" rtl="0" algn="l">
              <a:lnSpc>
                <a:spcPct val="115000"/>
              </a:lnSpc>
              <a:spcBef>
                <a:spcPts val="1200"/>
              </a:spcBef>
              <a:spcAft>
                <a:spcPts val="0"/>
              </a:spcAft>
              <a:buNone/>
            </a:pPr>
            <a:r>
              <a:rPr lang="en" sz="1000">
                <a:solidFill>
                  <a:srgbClr val="233A44"/>
                </a:solidFill>
                <a:latin typeface="Alexandria"/>
                <a:ea typeface="Alexandria"/>
                <a:cs typeface="Alexandria"/>
                <a:sym typeface="Alexandria"/>
              </a:rPr>
              <a:t>Wind speed measured in m/s</a:t>
            </a:r>
            <a:endParaRPr sz="1000">
              <a:solidFill>
                <a:srgbClr val="233A44"/>
              </a:solidFill>
              <a:latin typeface="Alexandria"/>
              <a:ea typeface="Alexandria"/>
              <a:cs typeface="Alexandria"/>
              <a:sym typeface="Alexandria"/>
            </a:endParaRPr>
          </a:p>
          <a:p>
            <a:pPr indent="0" lvl="0" marL="0" rtl="0" algn="l">
              <a:lnSpc>
                <a:spcPct val="115000"/>
              </a:lnSpc>
              <a:spcBef>
                <a:spcPts val="1200"/>
              </a:spcBef>
              <a:spcAft>
                <a:spcPts val="0"/>
              </a:spcAft>
              <a:buNone/>
            </a:pPr>
            <a:r>
              <a:rPr lang="en" sz="1000">
                <a:solidFill>
                  <a:srgbClr val="233A44"/>
                </a:solidFill>
                <a:latin typeface="Alexandria"/>
                <a:ea typeface="Alexandria"/>
                <a:cs typeface="Alexandria"/>
                <a:sym typeface="Alexandria"/>
              </a:rPr>
              <a:t>Visibility in km</a:t>
            </a:r>
            <a:endParaRPr sz="1000">
              <a:solidFill>
                <a:srgbClr val="233A44"/>
              </a:solidFill>
              <a:latin typeface="Alexandria"/>
              <a:ea typeface="Alexandria"/>
              <a:cs typeface="Alexandria"/>
              <a:sym typeface="Alexandria"/>
            </a:endParaRPr>
          </a:p>
          <a:p>
            <a:pPr indent="0" lvl="0" marL="0" rtl="0" algn="l">
              <a:lnSpc>
                <a:spcPct val="115000"/>
              </a:lnSpc>
              <a:spcBef>
                <a:spcPts val="1200"/>
              </a:spcBef>
              <a:spcAft>
                <a:spcPts val="0"/>
              </a:spcAft>
              <a:buNone/>
            </a:pPr>
            <a:r>
              <a:rPr lang="en" sz="1000">
                <a:solidFill>
                  <a:srgbClr val="233A44"/>
                </a:solidFill>
                <a:latin typeface="Alexandria"/>
                <a:ea typeface="Alexandria"/>
                <a:cs typeface="Alexandria"/>
                <a:sym typeface="Alexandria"/>
              </a:rPr>
              <a:t>Dew point in celsius</a:t>
            </a:r>
            <a:endParaRPr sz="1000">
              <a:solidFill>
                <a:srgbClr val="233A44"/>
              </a:solidFill>
              <a:latin typeface="Alexandria"/>
              <a:ea typeface="Alexandria"/>
              <a:cs typeface="Alexandria"/>
              <a:sym typeface="Alexandria"/>
            </a:endParaRPr>
          </a:p>
          <a:p>
            <a:pPr indent="0" lvl="0" marL="0" rtl="0" algn="l">
              <a:spcBef>
                <a:spcPts val="1200"/>
              </a:spcBef>
              <a:spcAft>
                <a:spcPts val="0"/>
              </a:spcAft>
              <a:buNone/>
            </a:pPr>
            <a:r>
              <a:t/>
            </a:r>
            <a:endParaRPr sz="1000">
              <a:latin typeface="Alexandria"/>
              <a:ea typeface="Alexandria"/>
              <a:cs typeface="Alexandria"/>
              <a:sym typeface="Alexandria"/>
            </a:endParaRPr>
          </a:p>
        </p:txBody>
      </p:sp>
      <p:sp>
        <p:nvSpPr>
          <p:cNvPr descr="Timeline background shape" id="259" name="Google Shape;259;p36"/>
          <p:cNvSpPr/>
          <p:nvPr/>
        </p:nvSpPr>
        <p:spPr>
          <a:xfrm>
            <a:off x="325600" y="3741954"/>
            <a:ext cx="1827600" cy="4419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Alexandria"/>
                <a:ea typeface="Alexandria"/>
                <a:cs typeface="Alexandria"/>
                <a:sym typeface="Alexandria"/>
              </a:rPr>
              <a:t>Tr MSE: </a:t>
            </a:r>
            <a:r>
              <a:rPr lang="en">
                <a:latin typeface="Alexandria Light"/>
                <a:ea typeface="Alexandria Light"/>
                <a:cs typeface="Alexandria Light"/>
                <a:sym typeface="Alexandria Light"/>
              </a:rPr>
              <a:t>0.418</a:t>
            </a:r>
            <a:endParaRPr>
              <a:latin typeface="Alexandria Light"/>
              <a:ea typeface="Alexandria Light"/>
              <a:cs typeface="Alexandria Light"/>
              <a:sym typeface="Alexandria Light"/>
            </a:endParaRPr>
          </a:p>
        </p:txBody>
      </p:sp>
      <p:sp>
        <p:nvSpPr>
          <p:cNvPr descr="Timeline background shape" id="260" name="Google Shape;260;p36"/>
          <p:cNvSpPr/>
          <p:nvPr/>
        </p:nvSpPr>
        <p:spPr>
          <a:xfrm>
            <a:off x="325600" y="4290729"/>
            <a:ext cx="1827600" cy="4419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Alexandria"/>
                <a:ea typeface="Alexandria"/>
                <a:cs typeface="Alexandria"/>
                <a:sym typeface="Alexandria"/>
              </a:rPr>
              <a:t>Te MSE: </a:t>
            </a:r>
            <a:r>
              <a:rPr lang="en">
                <a:latin typeface="Alexandria Light"/>
                <a:ea typeface="Alexandria Light"/>
                <a:cs typeface="Alexandria Light"/>
                <a:sym typeface="Alexandria Light"/>
              </a:rPr>
              <a:t>0.453</a:t>
            </a:r>
            <a:endParaRPr>
              <a:latin typeface="Alexandria Light"/>
              <a:ea typeface="Alexandria Light"/>
              <a:cs typeface="Alexandria Light"/>
              <a:sym typeface="Alexandria Light"/>
            </a:endParaRPr>
          </a:p>
        </p:txBody>
      </p:sp>
      <p:sp>
        <p:nvSpPr>
          <p:cNvPr id="261" name="Google Shape;261;p36"/>
          <p:cNvSpPr/>
          <p:nvPr/>
        </p:nvSpPr>
        <p:spPr>
          <a:xfrm>
            <a:off x="325600" y="3282875"/>
            <a:ext cx="1827600" cy="352200"/>
          </a:xfrm>
          <a:prstGeom prst="rect">
            <a:avLst/>
          </a:prstGeom>
          <a:solidFill>
            <a:srgbClr val="D7DFE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lexandria"/>
                <a:ea typeface="Alexandria"/>
                <a:cs typeface="Alexandria"/>
                <a:sym typeface="Alexandria"/>
              </a:rPr>
              <a:t>Baseline Model (</a:t>
            </a:r>
            <a:r>
              <a:rPr lang="en" sz="1650"/>
              <a:t>ŷ)</a:t>
            </a:r>
            <a:endParaRPr>
              <a:latin typeface="Alexandria"/>
              <a:ea typeface="Alexandria"/>
              <a:cs typeface="Alexandria"/>
              <a:sym typeface="Alexandr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7"/>
          <p:cNvSpPr txBox="1"/>
          <p:nvPr>
            <p:ph type="title"/>
          </p:nvPr>
        </p:nvSpPr>
        <p:spPr>
          <a:xfrm>
            <a:off x="461125" y="152400"/>
            <a:ext cx="38568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EDA 2 </a:t>
            </a:r>
            <a:endParaRPr/>
          </a:p>
        </p:txBody>
      </p:sp>
      <p:pic>
        <p:nvPicPr>
          <p:cNvPr id="267" name="Google Shape;267;p37"/>
          <p:cNvPicPr preferRelativeResize="0"/>
          <p:nvPr/>
        </p:nvPicPr>
        <p:blipFill>
          <a:blip r:embed="rId3">
            <a:alphaModFix/>
          </a:blip>
          <a:stretch>
            <a:fillRect/>
          </a:stretch>
        </p:blipFill>
        <p:spPr>
          <a:xfrm>
            <a:off x="355575" y="2983648"/>
            <a:ext cx="2911102" cy="2124000"/>
          </a:xfrm>
          <a:prstGeom prst="rect">
            <a:avLst/>
          </a:prstGeom>
          <a:noFill/>
          <a:ln>
            <a:noFill/>
          </a:ln>
        </p:spPr>
      </p:pic>
      <p:pic>
        <p:nvPicPr>
          <p:cNvPr id="268" name="Google Shape;268;p37"/>
          <p:cNvPicPr preferRelativeResize="0"/>
          <p:nvPr/>
        </p:nvPicPr>
        <p:blipFill>
          <a:blip r:embed="rId4">
            <a:alphaModFix/>
          </a:blip>
          <a:stretch>
            <a:fillRect/>
          </a:stretch>
        </p:blipFill>
        <p:spPr>
          <a:xfrm>
            <a:off x="367838" y="639450"/>
            <a:ext cx="2886563" cy="2238275"/>
          </a:xfrm>
          <a:prstGeom prst="rect">
            <a:avLst/>
          </a:prstGeom>
          <a:noFill/>
          <a:ln>
            <a:noFill/>
          </a:ln>
        </p:spPr>
      </p:pic>
      <p:sp>
        <p:nvSpPr>
          <p:cNvPr id="269" name="Google Shape;269;p37"/>
          <p:cNvSpPr txBox="1"/>
          <p:nvPr/>
        </p:nvSpPr>
        <p:spPr>
          <a:xfrm>
            <a:off x="4897038" y="3439650"/>
            <a:ext cx="4616700" cy="1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Times New Roman"/>
              <a:ea typeface="Times New Roman"/>
              <a:cs typeface="Times New Roman"/>
              <a:sym typeface="Times New Roman"/>
            </a:endParaRPr>
          </a:p>
        </p:txBody>
      </p:sp>
      <p:sp>
        <p:nvSpPr>
          <p:cNvPr id="270" name="Google Shape;270;p37"/>
          <p:cNvSpPr/>
          <p:nvPr/>
        </p:nvSpPr>
        <p:spPr>
          <a:xfrm>
            <a:off x="8117198" y="3345800"/>
            <a:ext cx="903000" cy="469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lexandria"/>
                <a:ea typeface="Alexandria"/>
                <a:cs typeface="Alexandria"/>
                <a:sym typeface="Alexandria"/>
              </a:rPr>
              <a:t>Spring</a:t>
            </a:r>
            <a:endParaRPr>
              <a:latin typeface="Alexandria"/>
              <a:ea typeface="Alexandria"/>
              <a:cs typeface="Alexandria"/>
              <a:sym typeface="Alexandria"/>
            </a:endParaRPr>
          </a:p>
          <a:p>
            <a:pPr indent="0" lvl="0" marL="0" rtl="0" algn="ctr">
              <a:spcBef>
                <a:spcPts val="0"/>
              </a:spcBef>
              <a:spcAft>
                <a:spcPts val="0"/>
              </a:spcAft>
              <a:buNone/>
            </a:pPr>
            <a:r>
              <a:rPr lang="en">
                <a:latin typeface="Alexandria"/>
                <a:ea typeface="Alexandria"/>
                <a:cs typeface="Alexandria"/>
                <a:sym typeface="Alexandria"/>
              </a:rPr>
              <a:t>12637</a:t>
            </a:r>
            <a:endParaRPr>
              <a:latin typeface="Alexandria"/>
              <a:ea typeface="Alexandria"/>
              <a:cs typeface="Alexandria"/>
              <a:sym typeface="Alexandria"/>
            </a:endParaRPr>
          </a:p>
        </p:txBody>
      </p:sp>
      <p:sp>
        <p:nvSpPr>
          <p:cNvPr id="271" name="Google Shape;271;p37"/>
          <p:cNvSpPr/>
          <p:nvPr/>
        </p:nvSpPr>
        <p:spPr>
          <a:xfrm>
            <a:off x="7023636" y="3345800"/>
            <a:ext cx="977400" cy="469200"/>
          </a:xfrm>
          <a:prstGeom prst="roundRect">
            <a:avLst>
              <a:gd fmla="val 16667" name="adj"/>
            </a:avLst>
          </a:prstGeom>
          <a:solidFill>
            <a:srgbClr val="A5B7C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lexandria"/>
                <a:ea typeface="Alexandria"/>
                <a:cs typeface="Alexandria"/>
                <a:sym typeface="Alexandria"/>
              </a:rPr>
              <a:t>Winter</a:t>
            </a:r>
            <a:endParaRPr>
              <a:solidFill>
                <a:schemeClr val="lt1"/>
              </a:solidFill>
              <a:latin typeface="Alexandria"/>
              <a:ea typeface="Alexandria"/>
              <a:cs typeface="Alexandria"/>
              <a:sym typeface="Alexandria"/>
            </a:endParaRPr>
          </a:p>
          <a:p>
            <a:pPr indent="0" lvl="0" marL="0" rtl="0" algn="ctr">
              <a:spcBef>
                <a:spcPts val="0"/>
              </a:spcBef>
              <a:spcAft>
                <a:spcPts val="0"/>
              </a:spcAft>
              <a:buNone/>
            </a:pPr>
            <a:r>
              <a:rPr lang="en">
                <a:solidFill>
                  <a:schemeClr val="lt1"/>
                </a:solidFill>
                <a:latin typeface="Alexandria"/>
                <a:ea typeface="Alexandria"/>
                <a:cs typeface="Alexandria"/>
                <a:sym typeface="Alexandria"/>
              </a:rPr>
              <a:t>7098</a:t>
            </a:r>
            <a:endParaRPr>
              <a:solidFill>
                <a:schemeClr val="lt1"/>
              </a:solidFill>
              <a:latin typeface="Alexandria"/>
              <a:ea typeface="Alexandria"/>
              <a:cs typeface="Alexandria"/>
              <a:sym typeface="Alexandria"/>
            </a:endParaRPr>
          </a:p>
        </p:txBody>
      </p:sp>
      <p:sp>
        <p:nvSpPr>
          <p:cNvPr id="272" name="Google Shape;272;p37"/>
          <p:cNvSpPr/>
          <p:nvPr/>
        </p:nvSpPr>
        <p:spPr>
          <a:xfrm>
            <a:off x="4790560" y="2992450"/>
            <a:ext cx="4229700" cy="246900"/>
          </a:xfrm>
          <a:prstGeom prst="rect">
            <a:avLst/>
          </a:prstGeom>
          <a:solidFill>
            <a:srgbClr val="DBE2E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Alexandria"/>
                <a:ea typeface="Alexandria"/>
                <a:cs typeface="Alexandria"/>
                <a:sym typeface="Alexandria"/>
              </a:rPr>
              <a:t>Season </a:t>
            </a:r>
            <a:r>
              <a:rPr lang="en" sz="1000">
                <a:latin typeface="Alexandria"/>
                <a:ea typeface="Alexandria"/>
                <a:cs typeface="Alexandria"/>
                <a:sym typeface="Alexandria"/>
              </a:rPr>
              <a:t>distribution</a:t>
            </a:r>
            <a:endParaRPr sz="1000">
              <a:latin typeface="Alexandria"/>
              <a:ea typeface="Alexandria"/>
              <a:cs typeface="Alexandria"/>
              <a:sym typeface="Alexandria"/>
            </a:endParaRPr>
          </a:p>
        </p:txBody>
      </p:sp>
      <p:sp>
        <p:nvSpPr>
          <p:cNvPr id="273" name="Google Shape;273;p37"/>
          <p:cNvSpPr txBox="1"/>
          <p:nvPr/>
        </p:nvSpPr>
        <p:spPr>
          <a:xfrm>
            <a:off x="4690325" y="762000"/>
            <a:ext cx="4868700" cy="2124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 sz="1050">
                <a:solidFill>
                  <a:srgbClr val="0000FF"/>
                </a:solidFill>
                <a:latin typeface="Courier New"/>
                <a:ea typeface="Courier New"/>
                <a:cs typeface="Courier New"/>
                <a:sym typeface="Courier New"/>
              </a:rPr>
              <a:t>def</a:t>
            </a:r>
            <a:r>
              <a:rPr b="1" lang="en" sz="1050">
                <a:latin typeface="Courier New"/>
                <a:ea typeface="Courier New"/>
                <a:cs typeface="Courier New"/>
                <a:sym typeface="Courier New"/>
              </a:rPr>
              <a:t> </a:t>
            </a:r>
            <a:r>
              <a:rPr b="1" lang="en" sz="1050">
                <a:solidFill>
                  <a:srgbClr val="795E26"/>
                </a:solidFill>
                <a:latin typeface="Courier New"/>
                <a:ea typeface="Courier New"/>
                <a:cs typeface="Courier New"/>
                <a:sym typeface="Courier New"/>
              </a:rPr>
              <a:t>assign_season</a:t>
            </a:r>
            <a:r>
              <a:rPr b="1" lang="en" sz="1050">
                <a:latin typeface="Courier New"/>
                <a:ea typeface="Courier New"/>
                <a:cs typeface="Courier New"/>
                <a:sym typeface="Courier New"/>
              </a:rPr>
              <a:t>(</a:t>
            </a:r>
            <a:r>
              <a:rPr b="1" lang="en" sz="1050">
                <a:solidFill>
                  <a:srgbClr val="001080"/>
                </a:solidFill>
                <a:latin typeface="Courier New"/>
                <a:ea typeface="Courier New"/>
                <a:cs typeface="Courier New"/>
                <a:sym typeface="Courier New"/>
              </a:rPr>
              <a:t>month</a:t>
            </a:r>
            <a:r>
              <a:rPr b="1" lang="en" sz="1050">
                <a:latin typeface="Courier New"/>
                <a:ea typeface="Courier New"/>
                <a:cs typeface="Courier New"/>
                <a:sym typeface="Courier New"/>
              </a:rPr>
              <a:t>):</a:t>
            </a:r>
            <a:endParaRPr b="1" sz="1050">
              <a:latin typeface="Courier New"/>
              <a:ea typeface="Courier New"/>
              <a:cs typeface="Courier New"/>
              <a:sym typeface="Courier New"/>
            </a:endParaRPr>
          </a:p>
          <a:p>
            <a:pPr indent="0" lvl="0" marL="0" rtl="0" algn="l">
              <a:lnSpc>
                <a:spcPct val="100000"/>
              </a:lnSpc>
              <a:spcBef>
                <a:spcPts val="0"/>
              </a:spcBef>
              <a:spcAft>
                <a:spcPts val="0"/>
              </a:spcAft>
              <a:buNone/>
            </a:pPr>
            <a:r>
              <a:rPr b="1" lang="en" sz="1050">
                <a:latin typeface="Courier New"/>
                <a:ea typeface="Courier New"/>
                <a:cs typeface="Courier New"/>
                <a:sym typeface="Courier New"/>
              </a:rPr>
              <a:t>   </a:t>
            </a:r>
            <a:r>
              <a:rPr b="1" lang="en" sz="1050">
                <a:solidFill>
                  <a:srgbClr val="AF00DB"/>
                </a:solidFill>
                <a:latin typeface="Courier New"/>
                <a:ea typeface="Courier New"/>
                <a:cs typeface="Courier New"/>
                <a:sym typeface="Courier New"/>
              </a:rPr>
              <a:t>if</a:t>
            </a:r>
            <a:r>
              <a:rPr b="1" lang="en" sz="1050">
                <a:latin typeface="Courier New"/>
                <a:ea typeface="Courier New"/>
                <a:cs typeface="Courier New"/>
                <a:sym typeface="Courier New"/>
              </a:rPr>
              <a:t> month </a:t>
            </a:r>
            <a:r>
              <a:rPr b="1" lang="en" sz="1050">
                <a:solidFill>
                  <a:srgbClr val="0000FF"/>
                </a:solidFill>
                <a:latin typeface="Courier New"/>
                <a:ea typeface="Courier New"/>
                <a:cs typeface="Courier New"/>
                <a:sym typeface="Courier New"/>
              </a:rPr>
              <a:t>in</a:t>
            </a:r>
            <a:r>
              <a:rPr b="1" lang="en" sz="1050">
                <a:latin typeface="Courier New"/>
                <a:ea typeface="Courier New"/>
                <a:cs typeface="Courier New"/>
                <a:sym typeface="Courier New"/>
              </a:rPr>
              <a:t> [</a:t>
            </a:r>
            <a:r>
              <a:rPr b="1" lang="en" sz="1050">
                <a:solidFill>
                  <a:srgbClr val="116644"/>
                </a:solidFill>
                <a:latin typeface="Courier New"/>
                <a:ea typeface="Courier New"/>
                <a:cs typeface="Courier New"/>
                <a:sym typeface="Courier New"/>
              </a:rPr>
              <a:t>12</a:t>
            </a:r>
            <a:r>
              <a:rPr b="1" lang="en" sz="1050">
                <a:latin typeface="Courier New"/>
                <a:ea typeface="Courier New"/>
                <a:cs typeface="Courier New"/>
                <a:sym typeface="Courier New"/>
              </a:rPr>
              <a:t>, </a:t>
            </a:r>
            <a:r>
              <a:rPr b="1" lang="en" sz="1050">
                <a:solidFill>
                  <a:srgbClr val="116644"/>
                </a:solidFill>
                <a:latin typeface="Courier New"/>
                <a:ea typeface="Courier New"/>
                <a:cs typeface="Courier New"/>
                <a:sym typeface="Courier New"/>
              </a:rPr>
              <a:t>1</a:t>
            </a:r>
            <a:r>
              <a:rPr b="1" lang="en" sz="1050">
                <a:latin typeface="Courier New"/>
                <a:ea typeface="Courier New"/>
                <a:cs typeface="Courier New"/>
                <a:sym typeface="Courier New"/>
              </a:rPr>
              <a:t>, </a:t>
            </a:r>
            <a:r>
              <a:rPr b="1" lang="en" sz="1050">
                <a:solidFill>
                  <a:srgbClr val="116644"/>
                </a:solidFill>
                <a:latin typeface="Courier New"/>
                <a:ea typeface="Courier New"/>
                <a:cs typeface="Courier New"/>
                <a:sym typeface="Courier New"/>
              </a:rPr>
              <a:t>2</a:t>
            </a:r>
            <a:r>
              <a:rPr b="1" lang="en" sz="1050">
                <a:latin typeface="Courier New"/>
                <a:ea typeface="Courier New"/>
                <a:cs typeface="Courier New"/>
                <a:sym typeface="Courier New"/>
              </a:rPr>
              <a:t>]:</a:t>
            </a:r>
            <a:endParaRPr b="1" sz="1050">
              <a:latin typeface="Courier New"/>
              <a:ea typeface="Courier New"/>
              <a:cs typeface="Courier New"/>
              <a:sym typeface="Courier New"/>
            </a:endParaRPr>
          </a:p>
          <a:p>
            <a:pPr indent="0" lvl="0" marL="0" rtl="0" algn="l">
              <a:lnSpc>
                <a:spcPct val="100000"/>
              </a:lnSpc>
              <a:spcBef>
                <a:spcPts val="0"/>
              </a:spcBef>
              <a:spcAft>
                <a:spcPts val="0"/>
              </a:spcAft>
              <a:buNone/>
            </a:pPr>
            <a:r>
              <a:rPr b="1" lang="en" sz="1050">
                <a:latin typeface="Courier New"/>
                <a:ea typeface="Courier New"/>
                <a:cs typeface="Courier New"/>
                <a:sym typeface="Courier New"/>
              </a:rPr>
              <a:t>       </a:t>
            </a:r>
            <a:r>
              <a:rPr b="1" lang="en" sz="1050">
                <a:solidFill>
                  <a:srgbClr val="AF00DB"/>
                </a:solidFill>
                <a:latin typeface="Courier New"/>
                <a:ea typeface="Courier New"/>
                <a:cs typeface="Courier New"/>
                <a:sym typeface="Courier New"/>
              </a:rPr>
              <a:t>return</a:t>
            </a:r>
            <a:r>
              <a:rPr b="1" lang="en" sz="1050">
                <a:latin typeface="Courier New"/>
                <a:ea typeface="Courier New"/>
                <a:cs typeface="Courier New"/>
                <a:sym typeface="Courier New"/>
              </a:rPr>
              <a:t> </a:t>
            </a:r>
            <a:r>
              <a:rPr b="1" lang="en" sz="1050">
                <a:solidFill>
                  <a:srgbClr val="A31515"/>
                </a:solidFill>
                <a:latin typeface="Courier New"/>
                <a:ea typeface="Courier New"/>
                <a:cs typeface="Courier New"/>
                <a:sym typeface="Courier New"/>
              </a:rPr>
              <a:t>'Winter'</a:t>
            </a:r>
            <a:endParaRPr b="1" sz="1050">
              <a:solidFill>
                <a:srgbClr val="A31515"/>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1050">
                <a:latin typeface="Courier New"/>
                <a:ea typeface="Courier New"/>
                <a:cs typeface="Courier New"/>
                <a:sym typeface="Courier New"/>
              </a:rPr>
              <a:t>   </a:t>
            </a:r>
            <a:r>
              <a:rPr b="1" lang="en" sz="1050">
                <a:solidFill>
                  <a:srgbClr val="AF00DB"/>
                </a:solidFill>
                <a:latin typeface="Courier New"/>
                <a:ea typeface="Courier New"/>
                <a:cs typeface="Courier New"/>
                <a:sym typeface="Courier New"/>
              </a:rPr>
              <a:t>elif</a:t>
            </a:r>
            <a:r>
              <a:rPr b="1" lang="en" sz="1050">
                <a:latin typeface="Courier New"/>
                <a:ea typeface="Courier New"/>
                <a:cs typeface="Courier New"/>
                <a:sym typeface="Courier New"/>
              </a:rPr>
              <a:t> month </a:t>
            </a:r>
            <a:r>
              <a:rPr b="1" lang="en" sz="1050">
                <a:solidFill>
                  <a:srgbClr val="0000FF"/>
                </a:solidFill>
                <a:latin typeface="Courier New"/>
                <a:ea typeface="Courier New"/>
                <a:cs typeface="Courier New"/>
                <a:sym typeface="Courier New"/>
              </a:rPr>
              <a:t>in</a:t>
            </a:r>
            <a:r>
              <a:rPr b="1" lang="en" sz="1050">
                <a:latin typeface="Courier New"/>
                <a:ea typeface="Courier New"/>
                <a:cs typeface="Courier New"/>
                <a:sym typeface="Courier New"/>
              </a:rPr>
              <a:t> [</a:t>
            </a:r>
            <a:r>
              <a:rPr b="1" lang="en" sz="1050">
                <a:solidFill>
                  <a:srgbClr val="116644"/>
                </a:solidFill>
                <a:latin typeface="Courier New"/>
                <a:ea typeface="Courier New"/>
                <a:cs typeface="Courier New"/>
                <a:sym typeface="Courier New"/>
              </a:rPr>
              <a:t>3</a:t>
            </a:r>
            <a:r>
              <a:rPr b="1" lang="en" sz="1050">
                <a:latin typeface="Courier New"/>
                <a:ea typeface="Courier New"/>
                <a:cs typeface="Courier New"/>
                <a:sym typeface="Courier New"/>
              </a:rPr>
              <a:t>, </a:t>
            </a:r>
            <a:r>
              <a:rPr b="1" lang="en" sz="1050">
                <a:solidFill>
                  <a:srgbClr val="116644"/>
                </a:solidFill>
                <a:latin typeface="Courier New"/>
                <a:ea typeface="Courier New"/>
                <a:cs typeface="Courier New"/>
                <a:sym typeface="Courier New"/>
              </a:rPr>
              <a:t>4</a:t>
            </a:r>
            <a:r>
              <a:rPr b="1" lang="en" sz="1050">
                <a:latin typeface="Courier New"/>
                <a:ea typeface="Courier New"/>
                <a:cs typeface="Courier New"/>
                <a:sym typeface="Courier New"/>
              </a:rPr>
              <a:t>, </a:t>
            </a:r>
            <a:r>
              <a:rPr b="1" lang="en" sz="1050">
                <a:solidFill>
                  <a:srgbClr val="116644"/>
                </a:solidFill>
                <a:latin typeface="Courier New"/>
                <a:ea typeface="Courier New"/>
                <a:cs typeface="Courier New"/>
                <a:sym typeface="Courier New"/>
              </a:rPr>
              <a:t>5</a:t>
            </a:r>
            <a:r>
              <a:rPr b="1" lang="en" sz="1050">
                <a:latin typeface="Courier New"/>
                <a:ea typeface="Courier New"/>
                <a:cs typeface="Courier New"/>
                <a:sym typeface="Courier New"/>
              </a:rPr>
              <a:t>]:</a:t>
            </a:r>
            <a:endParaRPr b="1" sz="1050">
              <a:latin typeface="Courier New"/>
              <a:ea typeface="Courier New"/>
              <a:cs typeface="Courier New"/>
              <a:sym typeface="Courier New"/>
            </a:endParaRPr>
          </a:p>
          <a:p>
            <a:pPr indent="0" lvl="0" marL="0" rtl="0" algn="l">
              <a:lnSpc>
                <a:spcPct val="100000"/>
              </a:lnSpc>
              <a:spcBef>
                <a:spcPts val="0"/>
              </a:spcBef>
              <a:spcAft>
                <a:spcPts val="0"/>
              </a:spcAft>
              <a:buNone/>
            </a:pPr>
            <a:r>
              <a:rPr b="1" lang="en" sz="1050">
                <a:latin typeface="Courier New"/>
                <a:ea typeface="Courier New"/>
                <a:cs typeface="Courier New"/>
                <a:sym typeface="Courier New"/>
              </a:rPr>
              <a:t>       </a:t>
            </a:r>
            <a:r>
              <a:rPr b="1" lang="en" sz="1050">
                <a:solidFill>
                  <a:srgbClr val="AF00DB"/>
                </a:solidFill>
                <a:latin typeface="Courier New"/>
                <a:ea typeface="Courier New"/>
                <a:cs typeface="Courier New"/>
                <a:sym typeface="Courier New"/>
              </a:rPr>
              <a:t>return</a:t>
            </a:r>
            <a:r>
              <a:rPr b="1" lang="en" sz="1050">
                <a:latin typeface="Courier New"/>
                <a:ea typeface="Courier New"/>
                <a:cs typeface="Courier New"/>
                <a:sym typeface="Courier New"/>
              </a:rPr>
              <a:t> </a:t>
            </a:r>
            <a:r>
              <a:rPr b="1" lang="en" sz="1050">
                <a:solidFill>
                  <a:srgbClr val="A31515"/>
                </a:solidFill>
                <a:latin typeface="Courier New"/>
                <a:ea typeface="Courier New"/>
                <a:cs typeface="Courier New"/>
                <a:sym typeface="Courier New"/>
              </a:rPr>
              <a:t>'Spring'</a:t>
            </a:r>
            <a:endParaRPr b="1" sz="1050">
              <a:solidFill>
                <a:srgbClr val="A31515"/>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1050">
                <a:latin typeface="Courier New"/>
                <a:ea typeface="Courier New"/>
                <a:cs typeface="Courier New"/>
                <a:sym typeface="Courier New"/>
              </a:rPr>
              <a:t>   </a:t>
            </a:r>
            <a:r>
              <a:rPr b="1" lang="en" sz="1050">
                <a:solidFill>
                  <a:srgbClr val="AF00DB"/>
                </a:solidFill>
                <a:latin typeface="Courier New"/>
                <a:ea typeface="Courier New"/>
                <a:cs typeface="Courier New"/>
                <a:sym typeface="Courier New"/>
              </a:rPr>
              <a:t>elif</a:t>
            </a:r>
            <a:r>
              <a:rPr b="1" lang="en" sz="1050">
                <a:latin typeface="Courier New"/>
                <a:ea typeface="Courier New"/>
                <a:cs typeface="Courier New"/>
                <a:sym typeface="Courier New"/>
              </a:rPr>
              <a:t> month </a:t>
            </a:r>
            <a:r>
              <a:rPr b="1" lang="en" sz="1050">
                <a:solidFill>
                  <a:srgbClr val="0000FF"/>
                </a:solidFill>
                <a:latin typeface="Courier New"/>
                <a:ea typeface="Courier New"/>
                <a:cs typeface="Courier New"/>
                <a:sym typeface="Courier New"/>
              </a:rPr>
              <a:t>in</a:t>
            </a:r>
            <a:r>
              <a:rPr b="1" lang="en" sz="1050">
                <a:latin typeface="Courier New"/>
                <a:ea typeface="Courier New"/>
                <a:cs typeface="Courier New"/>
                <a:sym typeface="Courier New"/>
              </a:rPr>
              <a:t> [</a:t>
            </a:r>
            <a:r>
              <a:rPr b="1" lang="en" sz="1050">
                <a:solidFill>
                  <a:srgbClr val="116644"/>
                </a:solidFill>
                <a:latin typeface="Courier New"/>
                <a:ea typeface="Courier New"/>
                <a:cs typeface="Courier New"/>
                <a:sym typeface="Courier New"/>
              </a:rPr>
              <a:t>6</a:t>
            </a:r>
            <a:r>
              <a:rPr b="1" lang="en" sz="1050">
                <a:latin typeface="Courier New"/>
                <a:ea typeface="Courier New"/>
                <a:cs typeface="Courier New"/>
                <a:sym typeface="Courier New"/>
              </a:rPr>
              <a:t>, </a:t>
            </a:r>
            <a:r>
              <a:rPr b="1" lang="en" sz="1050">
                <a:solidFill>
                  <a:srgbClr val="116644"/>
                </a:solidFill>
                <a:latin typeface="Courier New"/>
                <a:ea typeface="Courier New"/>
                <a:cs typeface="Courier New"/>
                <a:sym typeface="Courier New"/>
              </a:rPr>
              <a:t>7</a:t>
            </a:r>
            <a:r>
              <a:rPr b="1" lang="en" sz="1050">
                <a:latin typeface="Courier New"/>
                <a:ea typeface="Courier New"/>
                <a:cs typeface="Courier New"/>
                <a:sym typeface="Courier New"/>
              </a:rPr>
              <a:t>, </a:t>
            </a:r>
            <a:r>
              <a:rPr b="1" lang="en" sz="1050">
                <a:solidFill>
                  <a:srgbClr val="116644"/>
                </a:solidFill>
                <a:latin typeface="Courier New"/>
                <a:ea typeface="Courier New"/>
                <a:cs typeface="Courier New"/>
                <a:sym typeface="Courier New"/>
              </a:rPr>
              <a:t>8</a:t>
            </a:r>
            <a:r>
              <a:rPr b="1" lang="en" sz="1050">
                <a:latin typeface="Courier New"/>
                <a:ea typeface="Courier New"/>
                <a:cs typeface="Courier New"/>
                <a:sym typeface="Courier New"/>
              </a:rPr>
              <a:t>]:</a:t>
            </a:r>
            <a:endParaRPr b="1" sz="1050">
              <a:latin typeface="Courier New"/>
              <a:ea typeface="Courier New"/>
              <a:cs typeface="Courier New"/>
              <a:sym typeface="Courier New"/>
            </a:endParaRPr>
          </a:p>
          <a:p>
            <a:pPr indent="0" lvl="0" marL="0" rtl="0" algn="l">
              <a:lnSpc>
                <a:spcPct val="100000"/>
              </a:lnSpc>
              <a:spcBef>
                <a:spcPts val="0"/>
              </a:spcBef>
              <a:spcAft>
                <a:spcPts val="0"/>
              </a:spcAft>
              <a:buNone/>
            </a:pPr>
            <a:r>
              <a:rPr b="1" lang="en" sz="1050">
                <a:latin typeface="Courier New"/>
                <a:ea typeface="Courier New"/>
                <a:cs typeface="Courier New"/>
                <a:sym typeface="Courier New"/>
              </a:rPr>
              <a:t>       </a:t>
            </a:r>
            <a:r>
              <a:rPr b="1" lang="en" sz="1050">
                <a:solidFill>
                  <a:srgbClr val="AF00DB"/>
                </a:solidFill>
                <a:latin typeface="Courier New"/>
                <a:ea typeface="Courier New"/>
                <a:cs typeface="Courier New"/>
                <a:sym typeface="Courier New"/>
              </a:rPr>
              <a:t>return</a:t>
            </a:r>
            <a:r>
              <a:rPr b="1" lang="en" sz="1050">
                <a:latin typeface="Courier New"/>
                <a:ea typeface="Courier New"/>
                <a:cs typeface="Courier New"/>
                <a:sym typeface="Courier New"/>
              </a:rPr>
              <a:t> </a:t>
            </a:r>
            <a:r>
              <a:rPr b="1" lang="en" sz="1050">
                <a:solidFill>
                  <a:srgbClr val="A31515"/>
                </a:solidFill>
                <a:latin typeface="Courier New"/>
                <a:ea typeface="Courier New"/>
                <a:cs typeface="Courier New"/>
                <a:sym typeface="Courier New"/>
              </a:rPr>
              <a:t>'Summer'</a:t>
            </a:r>
            <a:endParaRPr b="1" sz="1050">
              <a:solidFill>
                <a:srgbClr val="A31515"/>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1050">
                <a:latin typeface="Courier New"/>
                <a:ea typeface="Courier New"/>
                <a:cs typeface="Courier New"/>
                <a:sym typeface="Courier New"/>
              </a:rPr>
              <a:t>   </a:t>
            </a:r>
            <a:r>
              <a:rPr b="1" lang="en" sz="1050">
                <a:solidFill>
                  <a:srgbClr val="AF00DB"/>
                </a:solidFill>
                <a:latin typeface="Courier New"/>
                <a:ea typeface="Courier New"/>
                <a:cs typeface="Courier New"/>
                <a:sym typeface="Courier New"/>
              </a:rPr>
              <a:t>else</a:t>
            </a:r>
            <a:r>
              <a:rPr b="1" lang="en" sz="1050">
                <a:latin typeface="Courier New"/>
                <a:ea typeface="Courier New"/>
                <a:cs typeface="Courier New"/>
                <a:sym typeface="Courier New"/>
              </a:rPr>
              <a:t>:</a:t>
            </a:r>
            <a:endParaRPr b="1" sz="1050">
              <a:latin typeface="Courier New"/>
              <a:ea typeface="Courier New"/>
              <a:cs typeface="Courier New"/>
              <a:sym typeface="Courier New"/>
            </a:endParaRPr>
          </a:p>
          <a:p>
            <a:pPr indent="0" lvl="0" marL="0" rtl="0" algn="l">
              <a:lnSpc>
                <a:spcPct val="100000"/>
              </a:lnSpc>
              <a:spcBef>
                <a:spcPts val="0"/>
              </a:spcBef>
              <a:spcAft>
                <a:spcPts val="0"/>
              </a:spcAft>
              <a:buNone/>
            </a:pPr>
            <a:r>
              <a:rPr b="1" lang="en" sz="1050">
                <a:latin typeface="Courier New"/>
                <a:ea typeface="Courier New"/>
                <a:cs typeface="Courier New"/>
                <a:sym typeface="Courier New"/>
              </a:rPr>
              <a:t>       </a:t>
            </a:r>
            <a:r>
              <a:rPr b="1" lang="en" sz="1050">
                <a:solidFill>
                  <a:srgbClr val="AF00DB"/>
                </a:solidFill>
                <a:latin typeface="Courier New"/>
                <a:ea typeface="Courier New"/>
                <a:cs typeface="Courier New"/>
                <a:sym typeface="Courier New"/>
              </a:rPr>
              <a:t>return</a:t>
            </a:r>
            <a:r>
              <a:rPr b="1" lang="en" sz="1050">
                <a:latin typeface="Courier New"/>
                <a:ea typeface="Courier New"/>
                <a:cs typeface="Courier New"/>
                <a:sym typeface="Courier New"/>
              </a:rPr>
              <a:t> </a:t>
            </a:r>
            <a:r>
              <a:rPr b="1" lang="en" sz="1050">
                <a:solidFill>
                  <a:srgbClr val="A31515"/>
                </a:solidFill>
                <a:latin typeface="Courier New"/>
                <a:ea typeface="Courier New"/>
                <a:cs typeface="Courier New"/>
                <a:sym typeface="Courier New"/>
              </a:rPr>
              <a:t>'Fall'</a:t>
            </a:r>
            <a:endParaRPr b="1" sz="1050">
              <a:solidFill>
                <a:srgbClr val="A31515"/>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b="1" sz="1050">
              <a:latin typeface="Courier New"/>
              <a:ea typeface="Courier New"/>
              <a:cs typeface="Courier New"/>
              <a:sym typeface="Courier New"/>
            </a:endParaRPr>
          </a:p>
          <a:p>
            <a:pPr indent="0" lvl="0" marL="0" rtl="0" algn="l">
              <a:lnSpc>
                <a:spcPct val="100000"/>
              </a:lnSpc>
              <a:spcBef>
                <a:spcPts val="0"/>
              </a:spcBef>
              <a:spcAft>
                <a:spcPts val="0"/>
              </a:spcAft>
              <a:buNone/>
            </a:pPr>
            <a:r>
              <a:rPr b="1" lang="en" sz="1050">
                <a:solidFill>
                  <a:srgbClr val="008000"/>
                </a:solidFill>
                <a:latin typeface="Courier New"/>
                <a:ea typeface="Courier New"/>
                <a:cs typeface="Courier New"/>
                <a:sym typeface="Courier New"/>
              </a:rPr>
              <a:t># Apply the function to create a new 'season' column</a:t>
            </a:r>
            <a:endParaRPr b="1" sz="1050">
              <a:solidFill>
                <a:srgbClr val="008000"/>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1050">
                <a:latin typeface="Courier New"/>
                <a:ea typeface="Courier New"/>
                <a:cs typeface="Courier New"/>
                <a:sym typeface="Courier New"/>
              </a:rPr>
              <a:t>df[</a:t>
            </a:r>
            <a:r>
              <a:rPr b="1" lang="en" sz="1050">
                <a:solidFill>
                  <a:srgbClr val="A31515"/>
                </a:solidFill>
                <a:latin typeface="Courier New"/>
                <a:ea typeface="Courier New"/>
                <a:cs typeface="Courier New"/>
                <a:sym typeface="Courier New"/>
              </a:rPr>
              <a:t>'season'</a:t>
            </a:r>
            <a:r>
              <a:rPr b="1" lang="en" sz="1050">
                <a:latin typeface="Courier New"/>
                <a:ea typeface="Courier New"/>
                <a:cs typeface="Courier New"/>
                <a:sym typeface="Courier New"/>
              </a:rPr>
              <a:t>] = df[</a:t>
            </a:r>
            <a:r>
              <a:rPr b="1" lang="en" sz="1050">
                <a:solidFill>
                  <a:srgbClr val="A31515"/>
                </a:solidFill>
                <a:latin typeface="Courier New"/>
                <a:ea typeface="Courier New"/>
                <a:cs typeface="Courier New"/>
                <a:sym typeface="Courier New"/>
              </a:rPr>
              <a:t>'date'</a:t>
            </a:r>
            <a:r>
              <a:rPr b="1" lang="en" sz="1050">
                <a:latin typeface="Courier New"/>
                <a:ea typeface="Courier New"/>
                <a:cs typeface="Courier New"/>
                <a:sym typeface="Courier New"/>
              </a:rPr>
              <a:t>].dt.month.apply(assign_season)</a:t>
            </a:r>
            <a:endParaRPr b="1" sz="1050">
              <a:latin typeface="Courier New"/>
              <a:ea typeface="Courier New"/>
              <a:cs typeface="Courier New"/>
              <a:sym typeface="Courier New"/>
            </a:endParaRPr>
          </a:p>
        </p:txBody>
      </p:sp>
      <p:sp>
        <p:nvSpPr>
          <p:cNvPr id="274" name="Google Shape;274;p37"/>
          <p:cNvSpPr/>
          <p:nvPr/>
        </p:nvSpPr>
        <p:spPr>
          <a:xfrm>
            <a:off x="3266675" y="2169300"/>
            <a:ext cx="712500" cy="1475100"/>
          </a:xfrm>
          <a:prstGeom prst="curvedLeft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75" name="Google Shape;275;p37"/>
          <p:cNvSpPr/>
          <p:nvPr/>
        </p:nvSpPr>
        <p:spPr>
          <a:xfrm>
            <a:off x="5848151" y="3345800"/>
            <a:ext cx="1059300" cy="4692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lexandria"/>
                <a:ea typeface="Alexandria"/>
                <a:cs typeface="Alexandria"/>
                <a:sym typeface="Alexandria"/>
              </a:rPr>
              <a:t>Summer</a:t>
            </a:r>
            <a:endParaRPr>
              <a:latin typeface="Alexandria"/>
              <a:ea typeface="Alexandria"/>
              <a:cs typeface="Alexandria"/>
              <a:sym typeface="Alexandria"/>
            </a:endParaRPr>
          </a:p>
          <a:p>
            <a:pPr indent="0" lvl="0" marL="0" rtl="0" algn="ctr">
              <a:spcBef>
                <a:spcPts val="0"/>
              </a:spcBef>
              <a:spcAft>
                <a:spcPts val="0"/>
              </a:spcAft>
              <a:buNone/>
            </a:pPr>
            <a:r>
              <a:rPr lang="en">
                <a:latin typeface="Alexandria"/>
                <a:ea typeface="Alexandria"/>
                <a:cs typeface="Alexandria"/>
                <a:sym typeface="Alexandria"/>
              </a:rPr>
              <a:t>0</a:t>
            </a:r>
            <a:endParaRPr>
              <a:latin typeface="Alexandria"/>
              <a:ea typeface="Alexandria"/>
              <a:cs typeface="Alexandria"/>
              <a:sym typeface="Alexandria"/>
            </a:endParaRPr>
          </a:p>
        </p:txBody>
      </p:sp>
      <p:sp>
        <p:nvSpPr>
          <p:cNvPr id="276" name="Google Shape;276;p37"/>
          <p:cNvSpPr/>
          <p:nvPr/>
        </p:nvSpPr>
        <p:spPr>
          <a:xfrm>
            <a:off x="4790550" y="3345800"/>
            <a:ext cx="941400" cy="469200"/>
          </a:xfrm>
          <a:prstGeom prst="roundRect">
            <a:avLst>
              <a:gd fmla="val 16667" name="adj"/>
            </a:avLst>
          </a:prstGeom>
          <a:solidFill>
            <a:srgbClr val="AF7B5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lexandria"/>
                <a:ea typeface="Alexandria"/>
                <a:cs typeface="Alexandria"/>
                <a:sym typeface="Alexandria"/>
              </a:rPr>
              <a:t>Fall </a:t>
            </a:r>
            <a:endParaRPr>
              <a:solidFill>
                <a:schemeClr val="lt1"/>
              </a:solidFill>
              <a:latin typeface="Alexandria"/>
              <a:ea typeface="Alexandria"/>
              <a:cs typeface="Alexandria"/>
              <a:sym typeface="Alexandria"/>
            </a:endParaRPr>
          </a:p>
          <a:p>
            <a:pPr indent="0" lvl="0" marL="0" rtl="0" algn="ctr">
              <a:spcBef>
                <a:spcPts val="0"/>
              </a:spcBef>
              <a:spcAft>
                <a:spcPts val="0"/>
              </a:spcAft>
              <a:buNone/>
            </a:pPr>
            <a:r>
              <a:rPr lang="en">
                <a:solidFill>
                  <a:schemeClr val="lt1"/>
                </a:solidFill>
                <a:latin typeface="Alexandria"/>
                <a:ea typeface="Alexandria"/>
                <a:cs typeface="Alexandria"/>
                <a:sym typeface="Alexandria"/>
              </a:rPr>
              <a:t>0</a:t>
            </a:r>
            <a:endParaRPr>
              <a:solidFill>
                <a:schemeClr val="lt1"/>
              </a:solidFill>
              <a:latin typeface="Alexandria"/>
              <a:ea typeface="Alexandria"/>
              <a:cs typeface="Alexandria"/>
              <a:sym typeface="Alexandria"/>
            </a:endParaRPr>
          </a:p>
        </p:txBody>
      </p:sp>
      <p:sp>
        <p:nvSpPr>
          <p:cNvPr id="277" name="Google Shape;277;p37"/>
          <p:cNvSpPr txBox="1"/>
          <p:nvPr/>
        </p:nvSpPr>
        <p:spPr>
          <a:xfrm>
            <a:off x="3211650" y="1594600"/>
            <a:ext cx="1578900" cy="46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Alexandria"/>
                <a:ea typeface="Alexandria"/>
                <a:cs typeface="Alexandria"/>
                <a:sym typeface="Alexandria"/>
              </a:rPr>
              <a:t>Log </a:t>
            </a:r>
            <a:r>
              <a:rPr lang="en" sz="1100">
                <a:solidFill>
                  <a:schemeClr val="dk1"/>
                </a:solidFill>
                <a:latin typeface="Alexandria"/>
                <a:ea typeface="Alexandria"/>
                <a:cs typeface="Alexandria"/>
                <a:sym typeface="Alexandria"/>
              </a:rPr>
              <a:t>distribution= replicates a normal distribution </a:t>
            </a:r>
            <a:endParaRPr sz="1100">
              <a:solidFill>
                <a:schemeClr val="dk1"/>
              </a:solidFill>
              <a:latin typeface="Alexandria"/>
              <a:ea typeface="Alexandria"/>
              <a:cs typeface="Alexandria"/>
              <a:sym typeface="Alexandria"/>
            </a:endParaRPr>
          </a:p>
        </p:txBody>
      </p:sp>
      <p:sp>
        <p:nvSpPr>
          <p:cNvPr id="278" name="Google Shape;278;p37"/>
          <p:cNvSpPr/>
          <p:nvPr/>
        </p:nvSpPr>
        <p:spPr>
          <a:xfrm>
            <a:off x="4790560" y="4089288"/>
            <a:ext cx="4229700" cy="246900"/>
          </a:xfrm>
          <a:prstGeom prst="rect">
            <a:avLst/>
          </a:prstGeom>
          <a:solidFill>
            <a:srgbClr val="DBE2E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Alexandria"/>
                <a:ea typeface="Alexandria"/>
                <a:cs typeface="Alexandria"/>
                <a:sym typeface="Alexandria"/>
              </a:rPr>
              <a:t>Data split</a:t>
            </a:r>
            <a:endParaRPr sz="1000">
              <a:latin typeface="Alexandria"/>
              <a:ea typeface="Alexandria"/>
              <a:cs typeface="Alexandria"/>
              <a:sym typeface="Alexandria"/>
            </a:endParaRPr>
          </a:p>
        </p:txBody>
      </p:sp>
      <p:sp>
        <p:nvSpPr>
          <p:cNvPr id="279" name="Google Shape;279;p37"/>
          <p:cNvSpPr txBox="1"/>
          <p:nvPr/>
        </p:nvSpPr>
        <p:spPr>
          <a:xfrm>
            <a:off x="4816313" y="4514500"/>
            <a:ext cx="4616700" cy="1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Times New Roman"/>
              <a:ea typeface="Times New Roman"/>
              <a:cs typeface="Times New Roman"/>
              <a:sym typeface="Times New Roman"/>
            </a:endParaRPr>
          </a:p>
        </p:txBody>
      </p:sp>
      <p:sp>
        <p:nvSpPr>
          <p:cNvPr id="280" name="Google Shape;280;p37"/>
          <p:cNvSpPr/>
          <p:nvPr/>
        </p:nvSpPr>
        <p:spPr>
          <a:xfrm>
            <a:off x="8036473" y="4420650"/>
            <a:ext cx="903000" cy="469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lexandria"/>
                <a:ea typeface="Alexandria"/>
                <a:cs typeface="Alexandria"/>
                <a:sym typeface="Alexandria"/>
              </a:rPr>
              <a:t>Test</a:t>
            </a:r>
            <a:endParaRPr>
              <a:latin typeface="Alexandria"/>
              <a:ea typeface="Alexandria"/>
              <a:cs typeface="Alexandria"/>
              <a:sym typeface="Alexandria"/>
            </a:endParaRPr>
          </a:p>
          <a:p>
            <a:pPr indent="0" lvl="0" marL="0" rtl="0" algn="ctr">
              <a:spcBef>
                <a:spcPts val="0"/>
              </a:spcBef>
              <a:spcAft>
                <a:spcPts val="0"/>
              </a:spcAft>
              <a:buNone/>
            </a:pPr>
            <a:r>
              <a:rPr lang="en">
                <a:latin typeface="Alexandria"/>
                <a:ea typeface="Alexandria"/>
                <a:cs typeface="Alexandria"/>
                <a:sym typeface="Alexandria"/>
              </a:rPr>
              <a:t>2961</a:t>
            </a:r>
            <a:endParaRPr>
              <a:latin typeface="Alexandria"/>
              <a:ea typeface="Alexandria"/>
              <a:cs typeface="Alexandria"/>
              <a:sym typeface="Alexandria"/>
            </a:endParaRPr>
          </a:p>
        </p:txBody>
      </p:sp>
      <p:sp>
        <p:nvSpPr>
          <p:cNvPr id="281" name="Google Shape;281;p37"/>
          <p:cNvSpPr/>
          <p:nvPr/>
        </p:nvSpPr>
        <p:spPr>
          <a:xfrm>
            <a:off x="5162886" y="4420650"/>
            <a:ext cx="977400" cy="469200"/>
          </a:xfrm>
          <a:prstGeom prst="roundRect">
            <a:avLst>
              <a:gd fmla="val 16667" name="adj"/>
            </a:avLst>
          </a:prstGeom>
          <a:solidFill>
            <a:srgbClr val="A5B7C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lexandria"/>
                <a:ea typeface="Alexandria"/>
                <a:cs typeface="Alexandria"/>
                <a:sym typeface="Alexandria"/>
              </a:rPr>
              <a:t>Train</a:t>
            </a:r>
            <a:endParaRPr>
              <a:solidFill>
                <a:schemeClr val="lt1"/>
              </a:solidFill>
              <a:latin typeface="Alexandria"/>
              <a:ea typeface="Alexandria"/>
              <a:cs typeface="Alexandria"/>
              <a:sym typeface="Alexandria"/>
            </a:endParaRPr>
          </a:p>
          <a:p>
            <a:pPr indent="0" lvl="0" marL="0" rtl="0" algn="ctr">
              <a:spcBef>
                <a:spcPts val="0"/>
              </a:spcBef>
              <a:spcAft>
                <a:spcPts val="0"/>
              </a:spcAft>
              <a:buNone/>
            </a:pPr>
            <a:r>
              <a:rPr lang="en">
                <a:solidFill>
                  <a:schemeClr val="lt1"/>
                </a:solidFill>
                <a:latin typeface="Alexandria"/>
                <a:ea typeface="Alexandria"/>
                <a:cs typeface="Alexandria"/>
                <a:sym typeface="Alexandria"/>
              </a:rPr>
              <a:t>13814</a:t>
            </a:r>
            <a:endParaRPr>
              <a:solidFill>
                <a:schemeClr val="lt1"/>
              </a:solidFill>
              <a:latin typeface="Alexandria"/>
              <a:ea typeface="Alexandria"/>
              <a:cs typeface="Alexandria"/>
              <a:sym typeface="Alexandria"/>
            </a:endParaRPr>
          </a:p>
        </p:txBody>
      </p:sp>
      <p:sp>
        <p:nvSpPr>
          <p:cNvPr id="282" name="Google Shape;282;p37"/>
          <p:cNvSpPr/>
          <p:nvPr/>
        </p:nvSpPr>
        <p:spPr>
          <a:xfrm>
            <a:off x="6406100" y="4420650"/>
            <a:ext cx="1207200" cy="4692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lexandria"/>
                <a:ea typeface="Alexandria"/>
                <a:cs typeface="Alexandria"/>
                <a:sym typeface="Alexandria"/>
              </a:rPr>
              <a:t>Validation</a:t>
            </a:r>
            <a:endParaRPr>
              <a:latin typeface="Alexandria"/>
              <a:ea typeface="Alexandria"/>
              <a:cs typeface="Alexandria"/>
              <a:sym typeface="Alexandria"/>
            </a:endParaRPr>
          </a:p>
          <a:p>
            <a:pPr indent="0" lvl="0" marL="0" rtl="0" algn="ctr">
              <a:spcBef>
                <a:spcPts val="0"/>
              </a:spcBef>
              <a:spcAft>
                <a:spcPts val="0"/>
              </a:spcAft>
              <a:buNone/>
            </a:pPr>
            <a:r>
              <a:rPr lang="en">
                <a:latin typeface="Alexandria"/>
                <a:ea typeface="Alexandria"/>
                <a:cs typeface="Alexandria"/>
                <a:sym typeface="Alexandria"/>
              </a:rPr>
              <a:t>2960</a:t>
            </a:r>
            <a:endParaRPr>
              <a:latin typeface="Alexandria"/>
              <a:ea typeface="Alexandria"/>
              <a:cs typeface="Alexandria"/>
              <a:sym typeface="Alexandria"/>
            </a:endParaRPr>
          </a:p>
        </p:txBody>
      </p:sp>
      <p:sp>
        <p:nvSpPr>
          <p:cNvPr id="283" name="Google Shape;283;p37"/>
          <p:cNvSpPr/>
          <p:nvPr/>
        </p:nvSpPr>
        <p:spPr>
          <a:xfrm>
            <a:off x="4790560" y="503400"/>
            <a:ext cx="4229700" cy="246900"/>
          </a:xfrm>
          <a:prstGeom prst="rect">
            <a:avLst/>
          </a:prstGeom>
          <a:solidFill>
            <a:srgbClr val="DBE2E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Alexandria"/>
                <a:ea typeface="Alexandria"/>
                <a:cs typeface="Alexandria"/>
                <a:sym typeface="Alexandria"/>
              </a:rPr>
              <a:t>Adding a new variable</a:t>
            </a:r>
            <a:endParaRPr sz="1000">
              <a:latin typeface="Alexandria"/>
              <a:ea typeface="Alexandria"/>
              <a:cs typeface="Alexandria"/>
              <a:sym typeface="Alexandria"/>
            </a:endParaRPr>
          </a:p>
        </p:txBody>
      </p:sp>
      <p:pic>
        <p:nvPicPr>
          <p:cNvPr id="284" name="Google Shape;284;p37"/>
          <p:cNvPicPr preferRelativeResize="0"/>
          <p:nvPr/>
        </p:nvPicPr>
        <p:blipFill>
          <a:blip r:embed="rId5">
            <a:alphaModFix/>
          </a:blip>
          <a:stretch>
            <a:fillRect/>
          </a:stretch>
        </p:blipFill>
        <p:spPr>
          <a:xfrm>
            <a:off x="4215750" y="270600"/>
            <a:ext cx="712500" cy="712500"/>
          </a:xfrm>
          <a:prstGeom prst="rect">
            <a:avLst/>
          </a:prstGeom>
          <a:noFill/>
          <a:ln>
            <a:noFill/>
          </a:ln>
        </p:spPr>
      </p:pic>
      <p:pic>
        <p:nvPicPr>
          <p:cNvPr id="285" name="Google Shape;285;p37"/>
          <p:cNvPicPr preferRelativeResize="0"/>
          <p:nvPr/>
        </p:nvPicPr>
        <p:blipFill>
          <a:blip r:embed="rId5">
            <a:alphaModFix/>
          </a:blip>
          <a:stretch>
            <a:fillRect/>
          </a:stretch>
        </p:blipFill>
        <p:spPr>
          <a:xfrm>
            <a:off x="4215750" y="2709500"/>
            <a:ext cx="712500" cy="712500"/>
          </a:xfrm>
          <a:prstGeom prst="rect">
            <a:avLst/>
          </a:prstGeom>
          <a:noFill/>
          <a:ln>
            <a:noFill/>
          </a:ln>
        </p:spPr>
      </p:pic>
      <p:pic>
        <p:nvPicPr>
          <p:cNvPr id="286" name="Google Shape;286;p37"/>
          <p:cNvPicPr preferRelativeResize="0"/>
          <p:nvPr/>
        </p:nvPicPr>
        <p:blipFill>
          <a:blip r:embed="rId5">
            <a:alphaModFix/>
          </a:blip>
          <a:stretch>
            <a:fillRect/>
          </a:stretch>
        </p:blipFill>
        <p:spPr>
          <a:xfrm>
            <a:off x="4215750" y="3856500"/>
            <a:ext cx="712500" cy="712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8"/>
          <p:cNvSpPr txBox="1"/>
          <p:nvPr>
            <p:ph type="title"/>
          </p:nvPr>
        </p:nvSpPr>
        <p:spPr>
          <a:xfrm>
            <a:off x="76525" y="76200"/>
            <a:ext cx="3856800" cy="94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Linear Regression</a:t>
            </a:r>
            <a:endParaRPr/>
          </a:p>
        </p:txBody>
      </p:sp>
      <p:pic>
        <p:nvPicPr>
          <p:cNvPr id="292" name="Google Shape;292;p38"/>
          <p:cNvPicPr preferRelativeResize="0"/>
          <p:nvPr/>
        </p:nvPicPr>
        <p:blipFill>
          <a:blip r:embed="rId3">
            <a:alphaModFix/>
          </a:blip>
          <a:stretch>
            <a:fillRect/>
          </a:stretch>
        </p:blipFill>
        <p:spPr>
          <a:xfrm>
            <a:off x="5679675" y="2224757"/>
            <a:ext cx="3310125" cy="2140230"/>
          </a:xfrm>
          <a:prstGeom prst="rect">
            <a:avLst/>
          </a:prstGeom>
          <a:noFill/>
          <a:ln>
            <a:noFill/>
          </a:ln>
        </p:spPr>
      </p:pic>
      <p:pic>
        <p:nvPicPr>
          <p:cNvPr id="293" name="Google Shape;293;p38"/>
          <p:cNvPicPr preferRelativeResize="0"/>
          <p:nvPr/>
        </p:nvPicPr>
        <p:blipFill>
          <a:blip r:embed="rId4">
            <a:alphaModFix/>
          </a:blip>
          <a:stretch>
            <a:fillRect/>
          </a:stretch>
        </p:blipFill>
        <p:spPr>
          <a:xfrm>
            <a:off x="5601850" y="0"/>
            <a:ext cx="3387951" cy="2224758"/>
          </a:xfrm>
          <a:prstGeom prst="rect">
            <a:avLst/>
          </a:prstGeom>
          <a:noFill/>
          <a:ln>
            <a:noFill/>
          </a:ln>
        </p:spPr>
      </p:pic>
      <p:sp>
        <p:nvSpPr>
          <p:cNvPr id="294" name="Google Shape;294;p38"/>
          <p:cNvSpPr txBox="1"/>
          <p:nvPr/>
        </p:nvSpPr>
        <p:spPr>
          <a:xfrm>
            <a:off x="6974225" y="4205475"/>
            <a:ext cx="1395000" cy="48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Alexandria"/>
              <a:ea typeface="Alexandria"/>
              <a:cs typeface="Alexandria"/>
              <a:sym typeface="Alexandria"/>
            </a:endParaRPr>
          </a:p>
        </p:txBody>
      </p:sp>
      <p:sp>
        <p:nvSpPr>
          <p:cNvPr descr="Timeline background shape" id="295" name="Google Shape;295;p38"/>
          <p:cNvSpPr/>
          <p:nvPr/>
        </p:nvSpPr>
        <p:spPr>
          <a:xfrm>
            <a:off x="5722925" y="4402325"/>
            <a:ext cx="1542300" cy="242100"/>
          </a:xfrm>
          <a:prstGeom prst="homePlate">
            <a:avLst>
              <a:gd fmla="val 50000" name="adj"/>
            </a:avLst>
          </a:prstGeom>
          <a:solidFill>
            <a:srgbClr val="CFD9E0"/>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Alexandria"/>
                <a:ea typeface="Alexandria"/>
                <a:cs typeface="Alexandria"/>
                <a:sym typeface="Alexandria"/>
              </a:rPr>
              <a:t>Tr MSE: </a:t>
            </a:r>
            <a:r>
              <a:rPr lang="en">
                <a:latin typeface="Alexandria Light"/>
                <a:ea typeface="Alexandria Light"/>
                <a:cs typeface="Alexandria Light"/>
                <a:sym typeface="Alexandria Light"/>
              </a:rPr>
              <a:t>0.</a:t>
            </a:r>
            <a:r>
              <a:rPr lang="en">
                <a:latin typeface="Alexandria Light"/>
                <a:ea typeface="Alexandria Light"/>
                <a:cs typeface="Alexandria Light"/>
                <a:sym typeface="Alexandria Light"/>
              </a:rPr>
              <a:t>31</a:t>
            </a:r>
            <a:endParaRPr>
              <a:latin typeface="Alexandria Light"/>
              <a:ea typeface="Alexandria Light"/>
              <a:cs typeface="Alexandria Light"/>
              <a:sym typeface="Alexandria Light"/>
            </a:endParaRPr>
          </a:p>
        </p:txBody>
      </p:sp>
      <p:sp>
        <p:nvSpPr>
          <p:cNvPr descr="Timeline background shape" id="296" name="Google Shape;296;p38"/>
          <p:cNvSpPr/>
          <p:nvPr/>
        </p:nvSpPr>
        <p:spPr>
          <a:xfrm>
            <a:off x="7447050" y="4402200"/>
            <a:ext cx="1586100" cy="2421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Alexandria"/>
                <a:ea typeface="Alexandria"/>
                <a:cs typeface="Alexandria"/>
                <a:sym typeface="Alexandria"/>
              </a:rPr>
              <a:t>Te MSE</a:t>
            </a:r>
            <a:r>
              <a:rPr lang="en">
                <a:latin typeface="Alexandria"/>
                <a:ea typeface="Alexandria"/>
                <a:cs typeface="Alexandria"/>
                <a:sym typeface="Alexandria"/>
              </a:rPr>
              <a:t>:</a:t>
            </a:r>
            <a:r>
              <a:rPr lang="en">
                <a:latin typeface="Alexandria"/>
                <a:ea typeface="Alexandria"/>
                <a:cs typeface="Alexandria"/>
                <a:sym typeface="Alexandria"/>
              </a:rPr>
              <a:t> </a:t>
            </a:r>
            <a:r>
              <a:rPr lang="en">
                <a:latin typeface="Alexandria Light"/>
                <a:ea typeface="Alexandria Light"/>
                <a:cs typeface="Alexandria Light"/>
                <a:sym typeface="Alexandria Light"/>
              </a:rPr>
              <a:t>0.33</a:t>
            </a:r>
            <a:endParaRPr>
              <a:latin typeface="Alexandria Light"/>
              <a:ea typeface="Alexandria Light"/>
              <a:cs typeface="Alexandria Light"/>
              <a:sym typeface="Alexandria Light"/>
            </a:endParaRPr>
          </a:p>
        </p:txBody>
      </p:sp>
      <p:sp>
        <p:nvSpPr>
          <p:cNvPr id="297" name="Google Shape;297;p38"/>
          <p:cNvSpPr txBox="1"/>
          <p:nvPr/>
        </p:nvSpPr>
        <p:spPr>
          <a:xfrm>
            <a:off x="440625" y="4767125"/>
            <a:ext cx="4463400" cy="19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Alexandria"/>
                <a:ea typeface="Alexandria"/>
                <a:cs typeface="Alexandria"/>
                <a:sym typeface="Alexandria"/>
              </a:rPr>
              <a:t>Possibility of overfitting, not the best model for our data</a:t>
            </a:r>
            <a:endParaRPr sz="1100">
              <a:solidFill>
                <a:schemeClr val="dk1"/>
              </a:solidFill>
              <a:latin typeface="Alexandria"/>
              <a:ea typeface="Alexandria"/>
              <a:cs typeface="Alexandria"/>
              <a:sym typeface="Alexandria"/>
            </a:endParaRPr>
          </a:p>
          <a:p>
            <a:pPr indent="0" lvl="0" marL="0" rtl="0" algn="l">
              <a:spcBef>
                <a:spcPts val="1600"/>
              </a:spcBef>
              <a:spcAft>
                <a:spcPts val="0"/>
              </a:spcAft>
              <a:buNone/>
            </a:pPr>
            <a:r>
              <a:t/>
            </a:r>
            <a:endParaRPr sz="1200">
              <a:solidFill>
                <a:schemeClr val="dk1"/>
              </a:solidFill>
              <a:latin typeface="Alexandria"/>
              <a:ea typeface="Alexandria"/>
              <a:cs typeface="Alexandria"/>
              <a:sym typeface="Alexandria"/>
            </a:endParaRPr>
          </a:p>
        </p:txBody>
      </p:sp>
      <p:pic>
        <p:nvPicPr>
          <p:cNvPr id="298" name="Google Shape;298;p38"/>
          <p:cNvPicPr preferRelativeResize="0"/>
          <p:nvPr/>
        </p:nvPicPr>
        <p:blipFill>
          <a:blip r:embed="rId5">
            <a:alphaModFix/>
          </a:blip>
          <a:stretch>
            <a:fillRect/>
          </a:stretch>
        </p:blipFill>
        <p:spPr>
          <a:xfrm>
            <a:off x="440625" y="540525"/>
            <a:ext cx="4865449" cy="4214850"/>
          </a:xfrm>
          <a:prstGeom prst="rect">
            <a:avLst/>
          </a:prstGeom>
          <a:noFill/>
          <a:ln>
            <a:noFill/>
          </a:ln>
        </p:spPr>
      </p:pic>
      <p:sp>
        <p:nvSpPr>
          <p:cNvPr descr="Timeline background shape" id="299" name="Google Shape;299;p38"/>
          <p:cNvSpPr/>
          <p:nvPr/>
        </p:nvSpPr>
        <p:spPr>
          <a:xfrm>
            <a:off x="7447050" y="4745525"/>
            <a:ext cx="1586100" cy="2421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Alexandria"/>
                <a:ea typeface="Alexandria"/>
                <a:cs typeface="Alexandria"/>
                <a:sym typeface="Alexandria"/>
              </a:rPr>
              <a:t>Te </a:t>
            </a:r>
            <a:r>
              <a:rPr lang="en">
                <a:latin typeface="Alexandria"/>
                <a:ea typeface="Alexandria"/>
                <a:cs typeface="Alexandria"/>
                <a:sym typeface="Alexandria"/>
              </a:rPr>
              <a:t>R</a:t>
            </a:r>
            <a:r>
              <a:rPr b="1" lang="en">
                <a:latin typeface="Alexandria"/>
                <a:ea typeface="Alexandria"/>
                <a:cs typeface="Alexandria"/>
                <a:sym typeface="Alexandria"/>
              </a:rPr>
              <a:t>²</a:t>
            </a:r>
            <a:r>
              <a:rPr lang="en">
                <a:latin typeface="Alexandria"/>
                <a:ea typeface="Alexandria"/>
                <a:cs typeface="Alexandria"/>
                <a:sym typeface="Alexandria"/>
              </a:rPr>
              <a:t>:</a:t>
            </a:r>
            <a:r>
              <a:rPr lang="en">
                <a:latin typeface="Alexandria"/>
                <a:ea typeface="Alexandria"/>
                <a:cs typeface="Alexandria"/>
                <a:sym typeface="Alexandria"/>
              </a:rPr>
              <a:t> </a:t>
            </a:r>
            <a:r>
              <a:rPr lang="en">
                <a:latin typeface="Alexandria Light"/>
                <a:ea typeface="Alexandria Light"/>
                <a:cs typeface="Alexandria Light"/>
                <a:sym typeface="Alexandria Light"/>
              </a:rPr>
              <a:t>0.2718</a:t>
            </a:r>
            <a:endParaRPr>
              <a:latin typeface="Alexandria Light"/>
              <a:ea typeface="Alexandria Light"/>
              <a:cs typeface="Alexandria Light"/>
              <a:sym typeface="Alexandria Light"/>
            </a:endParaRPr>
          </a:p>
        </p:txBody>
      </p:sp>
      <p:sp>
        <p:nvSpPr>
          <p:cNvPr descr="Timeline background shape" id="300" name="Google Shape;300;p38"/>
          <p:cNvSpPr/>
          <p:nvPr/>
        </p:nvSpPr>
        <p:spPr>
          <a:xfrm>
            <a:off x="5722925" y="4745525"/>
            <a:ext cx="1542300" cy="242100"/>
          </a:xfrm>
          <a:prstGeom prst="homePlate">
            <a:avLst>
              <a:gd fmla="val 50000" name="adj"/>
            </a:avLst>
          </a:prstGeom>
          <a:solidFill>
            <a:srgbClr val="CFD9E0"/>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Alexandria"/>
                <a:ea typeface="Alexandria"/>
                <a:cs typeface="Alexandria"/>
                <a:sym typeface="Alexandria"/>
              </a:rPr>
              <a:t>Tr </a:t>
            </a:r>
            <a:r>
              <a:rPr lang="en">
                <a:latin typeface="Alexandria"/>
                <a:ea typeface="Alexandria"/>
                <a:cs typeface="Alexandria"/>
                <a:sym typeface="Alexandria"/>
              </a:rPr>
              <a:t>R</a:t>
            </a:r>
            <a:r>
              <a:rPr b="1" lang="en">
                <a:latin typeface="Alexandria"/>
                <a:ea typeface="Alexandria"/>
                <a:cs typeface="Alexandria"/>
                <a:sym typeface="Alexandria"/>
              </a:rPr>
              <a:t>²</a:t>
            </a:r>
            <a:r>
              <a:rPr lang="en">
                <a:latin typeface="Alexandria"/>
                <a:ea typeface="Alexandria"/>
                <a:cs typeface="Alexandria"/>
                <a:sym typeface="Alexandria"/>
              </a:rPr>
              <a:t>: </a:t>
            </a:r>
            <a:r>
              <a:rPr lang="en">
                <a:latin typeface="Alexandria Light"/>
                <a:ea typeface="Alexandria Light"/>
                <a:cs typeface="Alexandria Light"/>
                <a:sym typeface="Alexandria Light"/>
              </a:rPr>
              <a:t>0.2710</a:t>
            </a:r>
            <a:endParaRPr>
              <a:latin typeface="Alexandria Light"/>
              <a:ea typeface="Alexandria Light"/>
              <a:cs typeface="Alexandria Light"/>
              <a:sym typeface="Alexandria Light"/>
            </a:endParaRPr>
          </a:p>
        </p:txBody>
      </p:sp>
      <p:pic>
        <p:nvPicPr>
          <p:cNvPr id="301" name="Google Shape;301;p38"/>
          <p:cNvPicPr preferRelativeResize="0"/>
          <p:nvPr/>
        </p:nvPicPr>
        <p:blipFill>
          <a:blip r:embed="rId6">
            <a:alphaModFix/>
          </a:blip>
          <a:stretch>
            <a:fillRect/>
          </a:stretch>
        </p:blipFill>
        <p:spPr>
          <a:xfrm flipH="1">
            <a:off x="-126100" y="76200"/>
            <a:ext cx="642900" cy="642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9"/>
          <p:cNvSpPr txBox="1"/>
          <p:nvPr>
            <p:ph type="title"/>
          </p:nvPr>
        </p:nvSpPr>
        <p:spPr>
          <a:xfrm>
            <a:off x="881950" y="0"/>
            <a:ext cx="77139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Lasso    vs.     Ridge</a:t>
            </a:r>
            <a:endParaRPr/>
          </a:p>
        </p:txBody>
      </p:sp>
      <p:sp>
        <p:nvSpPr>
          <p:cNvPr id="307" name="Google Shape;307;p39"/>
          <p:cNvSpPr/>
          <p:nvPr/>
        </p:nvSpPr>
        <p:spPr>
          <a:xfrm>
            <a:off x="587850" y="4182425"/>
            <a:ext cx="4185900" cy="7557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308" name="Google Shape;308;p39"/>
          <p:cNvSpPr txBox="1"/>
          <p:nvPr/>
        </p:nvSpPr>
        <p:spPr>
          <a:xfrm>
            <a:off x="587850" y="4182425"/>
            <a:ext cx="4185900" cy="71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exandria"/>
                <a:ea typeface="Alexandria"/>
                <a:cs typeface="Alexandria"/>
                <a:sym typeface="Alexandria"/>
              </a:rPr>
              <a:t>Optimal lambda </a:t>
            </a:r>
            <a:r>
              <a:rPr lang="en" sz="1200">
                <a:solidFill>
                  <a:schemeClr val="dk1"/>
                </a:solidFill>
                <a:latin typeface="Alexandria"/>
                <a:ea typeface="Alexandria"/>
                <a:cs typeface="Alexandria"/>
                <a:sym typeface="Alexandria"/>
              </a:rPr>
              <a:t>(0.0001).</a:t>
            </a:r>
            <a:r>
              <a:rPr lang="en" sz="1200">
                <a:solidFill>
                  <a:schemeClr val="dk1"/>
                </a:solidFill>
                <a:latin typeface="Alexandria"/>
                <a:ea typeface="Alexandria"/>
                <a:cs typeface="Alexandria"/>
                <a:sym typeface="Alexandria"/>
              </a:rPr>
              <a:t> Key predictors like T2 and Lights remain strong contributors, while less relevant coefficients (e.g. Visibility) are eliminated.</a:t>
            </a:r>
            <a:endParaRPr sz="1200">
              <a:solidFill>
                <a:schemeClr val="dk1"/>
              </a:solidFill>
              <a:latin typeface="Alexandria"/>
              <a:ea typeface="Alexandria"/>
              <a:cs typeface="Alexandria"/>
              <a:sym typeface="Alexandria"/>
            </a:endParaRPr>
          </a:p>
        </p:txBody>
      </p:sp>
      <p:sp>
        <p:nvSpPr>
          <p:cNvPr id="309" name="Google Shape;309;p39"/>
          <p:cNvSpPr/>
          <p:nvPr/>
        </p:nvSpPr>
        <p:spPr>
          <a:xfrm>
            <a:off x="5009225" y="4143400"/>
            <a:ext cx="3915000" cy="823500"/>
          </a:xfrm>
          <a:prstGeom prst="roundRect">
            <a:avLst>
              <a:gd fmla="val 16667" name="adj"/>
            </a:avLst>
          </a:prstGeom>
          <a:solidFill>
            <a:srgbClr val="D7DFE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310" name="Google Shape;310;p39"/>
          <p:cNvSpPr txBox="1"/>
          <p:nvPr/>
        </p:nvSpPr>
        <p:spPr>
          <a:xfrm>
            <a:off x="5022825" y="4175825"/>
            <a:ext cx="4004400" cy="68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exandria"/>
                <a:ea typeface="Alexandria"/>
                <a:cs typeface="Alexandria"/>
                <a:sym typeface="Alexandria"/>
              </a:rPr>
              <a:t>Optimal Lambda (0.0001 balances all feature contributions, retaining predictors like RH_out and T_out as key drivers of performance. </a:t>
            </a:r>
            <a:endParaRPr sz="1200">
              <a:solidFill>
                <a:schemeClr val="dk1"/>
              </a:solidFill>
              <a:latin typeface="Alexandria"/>
              <a:ea typeface="Alexandria"/>
              <a:cs typeface="Alexandria"/>
              <a:sym typeface="Alexandria"/>
            </a:endParaRPr>
          </a:p>
        </p:txBody>
      </p:sp>
      <p:pic>
        <p:nvPicPr>
          <p:cNvPr id="311" name="Google Shape;311;p39"/>
          <p:cNvPicPr preferRelativeResize="0"/>
          <p:nvPr/>
        </p:nvPicPr>
        <p:blipFill>
          <a:blip r:embed="rId3">
            <a:alphaModFix/>
          </a:blip>
          <a:stretch>
            <a:fillRect/>
          </a:stretch>
        </p:blipFill>
        <p:spPr>
          <a:xfrm flipH="1">
            <a:off x="-126100" y="76200"/>
            <a:ext cx="642900" cy="642900"/>
          </a:xfrm>
          <a:prstGeom prst="rect">
            <a:avLst/>
          </a:prstGeom>
          <a:noFill/>
          <a:ln>
            <a:noFill/>
          </a:ln>
        </p:spPr>
      </p:pic>
      <p:pic>
        <p:nvPicPr>
          <p:cNvPr id="312" name="Google Shape;312;p39"/>
          <p:cNvPicPr preferRelativeResize="0"/>
          <p:nvPr/>
        </p:nvPicPr>
        <p:blipFill>
          <a:blip r:embed="rId4">
            <a:alphaModFix/>
          </a:blip>
          <a:stretch>
            <a:fillRect/>
          </a:stretch>
        </p:blipFill>
        <p:spPr>
          <a:xfrm>
            <a:off x="669200" y="701100"/>
            <a:ext cx="7889597" cy="3289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0"/>
          <p:cNvSpPr txBox="1"/>
          <p:nvPr/>
        </p:nvSpPr>
        <p:spPr>
          <a:xfrm>
            <a:off x="-129825" y="4050175"/>
            <a:ext cx="4916400" cy="1115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Alexandria"/>
              <a:buChar char="-"/>
            </a:pPr>
            <a:r>
              <a:rPr lang="en" sz="1200">
                <a:solidFill>
                  <a:schemeClr val="dk1"/>
                </a:solidFill>
                <a:latin typeface="Alexandria"/>
                <a:ea typeface="Alexandria"/>
                <a:cs typeface="Alexandria"/>
                <a:sym typeface="Alexandria"/>
              </a:rPr>
              <a:t>At the optimal lambda (0.0001), Lasso achieves the lowest Test MSE of 0.330. Beyond this, Lasso starts penalizing coefficients like RH_out_log and T9 to zero, leading to an increase in Test MSE as important features are removed.</a:t>
            </a:r>
            <a:endParaRPr sz="1200">
              <a:solidFill>
                <a:schemeClr val="dk1"/>
              </a:solidFill>
              <a:latin typeface="Alexandria"/>
              <a:ea typeface="Alexandria"/>
              <a:cs typeface="Alexandria"/>
              <a:sym typeface="Alexandria"/>
            </a:endParaRPr>
          </a:p>
          <a:p>
            <a:pPr indent="0" lvl="0" marL="0" rtl="0" algn="l">
              <a:spcBef>
                <a:spcPts val="0"/>
              </a:spcBef>
              <a:spcAft>
                <a:spcPts val="0"/>
              </a:spcAft>
              <a:buNone/>
            </a:pPr>
            <a:r>
              <a:t/>
            </a:r>
            <a:endParaRPr sz="1200">
              <a:solidFill>
                <a:schemeClr val="dk1"/>
              </a:solidFill>
              <a:latin typeface="Alexandria"/>
              <a:ea typeface="Alexandria"/>
              <a:cs typeface="Alexandria"/>
              <a:sym typeface="Alexandria"/>
            </a:endParaRPr>
          </a:p>
        </p:txBody>
      </p:sp>
      <p:sp>
        <p:nvSpPr>
          <p:cNvPr id="318" name="Google Shape;318;p40"/>
          <p:cNvSpPr txBox="1"/>
          <p:nvPr/>
        </p:nvSpPr>
        <p:spPr>
          <a:xfrm>
            <a:off x="4541300" y="4052000"/>
            <a:ext cx="4669500" cy="9480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Alexandria"/>
              <a:buChar char="-"/>
            </a:pPr>
            <a:r>
              <a:rPr lang="en" sz="1200">
                <a:solidFill>
                  <a:schemeClr val="dk1"/>
                </a:solidFill>
                <a:latin typeface="Alexandria"/>
                <a:ea typeface="Alexandria"/>
                <a:cs typeface="Alexandria"/>
                <a:sym typeface="Alexandria"/>
              </a:rPr>
              <a:t>With the optimal lambda (0.0001), Ridge achieves a Test MSE of 0.330 while retaining all coefficients. As lambda increases, all coefficients shrink proportionally, and Test MSE stabilizes before slightly increasing.</a:t>
            </a:r>
            <a:endParaRPr sz="1200">
              <a:solidFill>
                <a:schemeClr val="dk1"/>
              </a:solidFill>
              <a:latin typeface="Alexandria"/>
              <a:ea typeface="Alexandria"/>
              <a:cs typeface="Alexandria"/>
              <a:sym typeface="Alexandria"/>
            </a:endParaRPr>
          </a:p>
        </p:txBody>
      </p:sp>
      <p:sp>
        <p:nvSpPr>
          <p:cNvPr id="319" name="Google Shape;319;p40"/>
          <p:cNvSpPr txBox="1"/>
          <p:nvPr>
            <p:ph type="title"/>
          </p:nvPr>
        </p:nvSpPr>
        <p:spPr>
          <a:xfrm>
            <a:off x="881950" y="0"/>
            <a:ext cx="77139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Lasso    vs.     Ridge</a:t>
            </a:r>
            <a:endParaRPr/>
          </a:p>
        </p:txBody>
      </p:sp>
      <p:pic>
        <p:nvPicPr>
          <p:cNvPr id="320" name="Google Shape;320;p40"/>
          <p:cNvPicPr preferRelativeResize="0"/>
          <p:nvPr/>
        </p:nvPicPr>
        <p:blipFill>
          <a:blip r:embed="rId3">
            <a:alphaModFix/>
          </a:blip>
          <a:stretch>
            <a:fillRect/>
          </a:stretch>
        </p:blipFill>
        <p:spPr>
          <a:xfrm flipH="1">
            <a:off x="-126100" y="76200"/>
            <a:ext cx="642900" cy="642900"/>
          </a:xfrm>
          <a:prstGeom prst="rect">
            <a:avLst/>
          </a:prstGeom>
          <a:noFill/>
          <a:ln>
            <a:noFill/>
          </a:ln>
        </p:spPr>
      </p:pic>
      <p:pic>
        <p:nvPicPr>
          <p:cNvPr id="321" name="Google Shape;321;p40"/>
          <p:cNvPicPr preferRelativeResize="0"/>
          <p:nvPr/>
        </p:nvPicPr>
        <p:blipFill>
          <a:blip r:embed="rId4">
            <a:alphaModFix/>
          </a:blip>
          <a:stretch>
            <a:fillRect/>
          </a:stretch>
        </p:blipFill>
        <p:spPr>
          <a:xfrm>
            <a:off x="669200" y="701100"/>
            <a:ext cx="7720274" cy="31966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1"/>
          <p:cNvSpPr txBox="1"/>
          <p:nvPr>
            <p:ph type="title"/>
          </p:nvPr>
        </p:nvSpPr>
        <p:spPr>
          <a:xfrm>
            <a:off x="802575" y="-25625"/>
            <a:ext cx="77139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 Importance</a:t>
            </a:r>
            <a:endParaRPr/>
          </a:p>
        </p:txBody>
      </p:sp>
      <p:grpSp>
        <p:nvGrpSpPr>
          <p:cNvPr id="327" name="Google Shape;327;p41"/>
          <p:cNvGrpSpPr/>
          <p:nvPr/>
        </p:nvGrpSpPr>
        <p:grpSpPr>
          <a:xfrm>
            <a:off x="802563" y="1259060"/>
            <a:ext cx="289437" cy="262015"/>
            <a:chOff x="2497275" y="2744159"/>
            <a:chExt cx="370930" cy="370549"/>
          </a:xfrm>
        </p:grpSpPr>
        <p:sp>
          <p:nvSpPr>
            <p:cNvPr id="328" name="Google Shape;328;p4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41"/>
          <p:cNvGrpSpPr/>
          <p:nvPr/>
        </p:nvGrpSpPr>
        <p:grpSpPr>
          <a:xfrm>
            <a:off x="780788" y="1754360"/>
            <a:ext cx="289437" cy="262015"/>
            <a:chOff x="2497275" y="2744159"/>
            <a:chExt cx="370930" cy="370549"/>
          </a:xfrm>
        </p:grpSpPr>
        <p:sp>
          <p:nvSpPr>
            <p:cNvPr id="335" name="Google Shape;335;p4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41"/>
          <p:cNvGrpSpPr/>
          <p:nvPr/>
        </p:nvGrpSpPr>
        <p:grpSpPr>
          <a:xfrm>
            <a:off x="802563" y="2173460"/>
            <a:ext cx="289437" cy="262015"/>
            <a:chOff x="2497275" y="2744159"/>
            <a:chExt cx="370930" cy="370549"/>
          </a:xfrm>
        </p:grpSpPr>
        <p:sp>
          <p:nvSpPr>
            <p:cNvPr id="342" name="Google Shape;342;p4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41"/>
          <p:cNvGrpSpPr/>
          <p:nvPr/>
        </p:nvGrpSpPr>
        <p:grpSpPr>
          <a:xfrm>
            <a:off x="4890388" y="1335260"/>
            <a:ext cx="289437" cy="262015"/>
            <a:chOff x="2497275" y="2744159"/>
            <a:chExt cx="370930" cy="370549"/>
          </a:xfrm>
        </p:grpSpPr>
        <p:sp>
          <p:nvSpPr>
            <p:cNvPr id="349" name="Google Shape;349;p4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41"/>
          <p:cNvGrpSpPr/>
          <p:nvPr/>
        </p:nvGrpSpPr>
        <p:grpSpPr>
          <a:xfrm>
            <a:off x="4890388" y="1754360"/>
            <a:ext cx="289437" cy="262015"/>
            <a:chOff x="2497275" y="2744159"/>
            <a:chExt cx="370930" cy="370549"/>
          </a:xfrm>
        </p:grpSpPr>
        <p:sp>
          <p:nvSpPr>
            <p:cNvPr id="356" name="Google Shape;356;p4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41"/>
          <p:cNvGrpSpPr/>
          <p:nvPr/>
        </p:nvGrpSpPr>
        <p:grpSpPr>
          <a:xfrm>
            <a:off x="4890388" y="2173460"/>
            <a:ext cx="289437" cy="262015"/>
            <a:chOff x="2497275" y="2744159"/>
            <a:chExt cx="370930" cy="370549"/>
          </a:xfrm>
        </p:grpSpPr>
        <p:sp>
          <p:nvSpPr>
            <p:cNvPr id="363" name="Google Shape;363;p4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9" name="Google Shape;369;p41"/>
          <p:cNvPicPr preferRelativeResize="0"/>
          <p:nvPr/>
        </p:nvPicPr>
        <p:blipFill>
          <a:blip r:embed="rId3">
            <a:alphaModFix amt="35000"/>
          </a:blip>
          <a:stretch>
            <a:fillRect/>
          </a:stretch>
        </p:blipFill>
        <p:spPr>
          <a:xfrm>
            <a:off x="122775" y="2757475"/>
            <a:ext cx="2462300" cy="2462300"/>
          </a:xfrm>
          <a:prstGeom prst="rect">
            <a:avLst/>
          </a:prstGeom>
          <a:noFill/>
          <a:ln>
            <a:noFill/>
          </a:ln>
        </p:spPr>
      </p:pic>
      <p:graphicFrame>
        <p:nvGraphicFramePr>
          <p:cNvPr id="370" name="Google Shape;370;p41"/>
          <p:cNvGraphicFramePr/>
          <p:nvPr/>
        </p:nvGraphicFramePr>
        <p:xfrm>
          <a:off x="623775" y="542675"/>
          <a:ext cx="3000000" cy="3000000"/>
        </p:xfrm>
        <a:graphic>
          <a:graphicData uri="http://schemas.openxmlformats.org/drawingml/2006/table">
            <a:tbl>
              <a:tblPr>
                <a:noFill/>
                <a:tableStyleId>{11BEB9D3-56D5-4595-90A6-1437687E6209}</a:tableStyleId>
              </a:tblPr>
              <a:tblGrid>
                <a:gridCol w="4091550"/>
                <a:gridCol w="4091550"/>
              </a:tblGrid>
              <a:tr h="407975">
                <a:tc>
                  <a:txBody>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Lasso</a:t>
                      </a:r>
                      <a:endParaRPr>
                        <a:latin typeface="Alexandria"/>
                        <a:ea typeface="Alexandria"/>
                        <a:cs typeface="Alexandria"/>
                        <a:sym typeface="Alexandria"/>
                      </a:endParaRPr>
                    </a:p>
                  </a:txBody>
                  <a:tcPr marT="91425" marB="91425" marR="91425" marL="91425">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Ridge</a:t>
                      </a:r>
                      <a:endParaRPr>
                        <a:latin typeface="Alexandria"/>
                        <a:ea typeface="Alexandria"/>
                        <a:cs typeface="Alexandria"/>
                        <a:sym typeface="Alexandria"/>
                      </a:endParaRPr>
                    </a:p>
                  </a:txBody>
                  <a:tcPr marT="91425" marB="91425" marR="91425" marL="91425"/>
                </a:tc>
              </a:tr>
              <a:tr h="880750">
                <a:tc>
                  <a:txBody>
                    <a:bodyPr/>
                    <a:lstStyle/>
                    <a:p>
                      <a:pPr indent="0" lvl="0" marL="0" rtl="0" algn="l">
                        <a:spcBef>
                          <a:spcPts val="0"/>
                        </a:spcBef>
                        <a:spcAft>
                          <a:spcPts val="0"/>
                        </a:spcAft>
                        <a:buNone/>
                      </a:pPr>
                      <a:r>
                        <a:rPr b="1" lang="en" sz="1000">
                          <a:solidFill>
                            <a:schemeClr val="dk1"/>
                          </a:solidFill>
                          <a:latin typeface="Alexandria"/>
                          <a:ea typeface="Alexandria"/>
                          <a:cs typeface="Alexandria"/>
                          <a:sym typeface="Alexandria"/>
                        </a:rPr>
                        <a:t>Key Features</a:t>
                      </a:r>
                      <a:endParaRPr b="1" sz="1000">
                        <a:solidFill>
                          <a:schemeClr val="dk1"/>
                        </a:solidFill>
                        <a:latin typeface="Alexandria"/>
                        <a:ea typeface="Alexandria"/>
                        <a:cs typeface="Alexandria"/>
                        <a:sym typeface="Alexandria"/>
                      </a:endParaRPr>
                    </a:p>
                    <a:p>
                      <a:pPr indent="-292100" lvl="0" marL="457200" rtl="0" algn="l">
                        <a:spcBef>
                          <a:spcPts val="0"/>
                        </a:spcBef>
                        <a:spcAft>
                          <a:spcPts val="0"/>
                        </a:spcAft>
                        <a:buClr>
                          <a:schemeClr val="dk1"/>
                        </a:buClr>
                        <a:buSzPts val="1000"/>
                        <a:buFont typeface="Alexandria"/>
                        <a:buChar char="-"/>
                      </a:pPr>
                      <a:r>
                        <a:rPr lang="en" sz="1000">
                          <a:solidFill>
                            <a:schemeClr val="dk1"/>
                          </a:solidFill>
                          <a:latin typeface="Alexandria"/>
                          <a:ea typeface="Alexandria"/>
                          <a:cs typeface="Alexandria"/>
                          <a:sym typeface="Alexandria"/>
                        </a:rPr>
                        <a:t>T2 </a:t>
                      </a:r>
                      <a:r>
                        <a:rPr lang="en" sz="1000">
                          <a:solidFill>
                            <a:schemeClr val="dk1"/>
                          </a:solidFill>
                          <a:latin typeface="Alexandria"/>
                          <a:ea typeface="Alexandria"/>
                          <a:cs typeface="Alexandria"/>
                          <a:sym typeface="Alexandria"/>
                        </a:rPr>
                        <a:t>(Coefficient: 0.45)</a:t>
                      </a:r>
                      <a:r>
                        <a:rPr lang="en" sz="1000">
                          <a:solidFill>
                            <a:schemeClr val="dk1"/>
                          </a:solidFill>
                          <a:latin typeface="Alexandria"/>
                          <a:ea typeface="Alexandria"/>
                          <a:cs typeface="Alexandria"/>
                          <a:sym typeface="Alexandria"/>
                        </a:rPr>
                        <a:t>: A strong predictor for the target, potentially linked to a significant relationship with energy consumption.</a:t>
                      </a:r>
                      <a:endParaRPr sz="1000">
                        <a:solidFill>
                          <a:schemeClr val="dk1"/>
                        </a:solidFill>
                        <a:latin typeface="Alexandria"/>
                        <a:ea typeface="Alexandria"/>
                        <a:cs typeface="Alexandria"/>
                        <a:sym typeface="Alexandria"/>
                      </a:endParaRPr>
                    </a:p>
                    <a:p>
                      <a:pPr indent="-292100" lvl="0" marL="457200" rtl="0" algn="l">
                        <a:spcBef>
                          <a:spcPts val="0"/>
                        </a:spcBef>
                        <a:spcAft>
                          <a:spcPts val="0"/>
                        </a:spcAft>
                        <a:buClr>
                          <a:schemeClr val="dk1"/>
                        </a:buClr>
                        <a:buSzPts val="1000"/>
                        <a:buFont typeface="Alexandria"/>
                        <a:buChar char="-"/>
                      </a:pPr>
                      <a:r>
                        <a:rPr lang="en" sz="1000">
                          <a:solidFill>
                            <a:schemeClr val="dk1"/>
                          </a:solidFill>
                          <a:latin typeface="Alexandria"/>
                          <a:ea typeface="Alexandria"/>
                          <a:cs typeface="Alexandria"/>
                          <a:sym typeface="Alexandria"/>
                        </a:rPr>
                        <a:t>RH_1 (Coefficient: -0.12): Suggests that a decrease in RH_1 values corresponds to a slight increase in the target variable.</a:t>
                      </a:r>
                      <a:endParaRPr sz="1000">
                        <a:solidFill>
                          <a:schemeClr val="dk1"/>
                        </a:solidFill>
                        <a:latin typeface="Alexandria"/>
                        <a:ea typeface="Alexandria"/>
                        <a:cs typeface="Alexandria"/>
                        <a:sym typeface="Alexandria"/>
                      </a:endParaRPr>
                    </a:p>
                    <a:p>
                      <a:pPr indent="-292100" lvl="0" marL="457200" rtl="0" algn="l">
                        <a:spcBef>
                          <a:spcPts val="0"/>
                        </a:spcBef>
                        <a:spcAft>
                          <a:spcPts val="0"/>
                        </a:spcAft>
                        <a:buClr>
                          <a:schemeClr val="dk1"/>
                        </a:buClr>
                        <a:buSzPts val="1000"/>
                        <a:buFont typeface="Alexandria"/>
                        <a:buChar char="-"/>
                      </a:pPr>
                      <a:r>
                        <a:rPr lang="en" sz="1000">
                          <a:solidFill>
                            <a:schemeClr val="dk1"/>
                          </a:solidFill>
                          <a:latin typeface="Alexandria"/>
                          <a:ea typeface="Alexandria"/>
                          <a:cs typeface="Alexandria"/>
                          <a:sym typeface="Alexandria"/>
                        </a:rPr>
                        <a:t>Lights (Coefficient: 0.34): Indicates that lighting has a moderate impact on the target.</a:t>
                      </a:r>
                      <a:endParaRPr>
                        <a:latin typeface="Alexandria"/>
                        <a:ea typeface="Alexandria"/>
                        <a:cs typeface="Alexandria"/>
                        <a:sym typeface="Alexandria"/>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sz="1000">
                          <a:solidFill>
                            <a:schemeClr val="dk1"/>
                          </a:solidFill>
                          <a:latin typeface="Alexandria"/>
                          <a:ea typeface="Alexandria"/>
                          <a:cs typeface="Alexandria"/>
                          <a:sym typeface="Alexandria"/>
                        </a:rPr>
                        <a:t>Key Features:</a:t>
                      </a:r>
                      <a:endParaRPr b="1" sz="1000">
                        <a:solidFill>
                          <a:schemeClr val="dk1"/>
                        </a:solidFill>
                        <a:latin typeface="Alexandria"/>
                        <a:ea typeface="Alexandria"/>
                        <a:cs typeface="Alexandria"/>
                        <a:sym typeface="Alexandria"/>
                      </a:endParaRPr>
                    </a:p>
                    <a:p>
                      <a:pPr indent="-292100" lvl="0" marL="457200" rtl="0" algn="l">
                        <a:spcBef>
                          <a:spcPts val="0"/>
                        </a:spcBef>
                        <a:spcAft>
                          <a:spcPts val="0"/>
                        </a:spcAft>
                        <a:buClr>
                          <a:schemeClr val="dk1"/>
                        </a:buClr>
                        <a:buSzPts val="1000"/>
                        <a:buFont typeface="Alexandria"/>
                        <a:buChar char="-"/>
                      </a:pPr>
                      <a:r>
                        <a:rPr lang="en" sz="1000">
                          <a:solidFill>
                            <a:schemeClr val="dk1"/>
                          </a:solidFill>
                          <a:latin typeface="Alexandria"/>
                          <a:ea typeface="Alexandria"/>
                          <a:cs typeface="Alexandria"/>
                          <a:sym typeface="Alexandria"/>
                        </a:rPr>
                        <a:t>RH_out (Coefficient: 0.85): The strongest predictor in the model, indicating a high correlation with the target variable.</a:t>
                      </a:r>
                      <a:endParaRPr sz="1000">
                        <a:solidFill>
                          <a:schemeClr val="dk1"/>
                        </a:solidFill>
                        <a:latin typeface="Alexandria"/>
                        <a:ea typeface="Alexandria"/>
                        <a:cs typeface="Alexandria"/>
                        <a:sym typeface="Alexandria"/>
                      </a:endParaRPr>
                    </a:p>
                    <a:p>
                      <a:pPr indent="-292100" lvl="0" marL="457200" rtl="0" algn="l">
                        <a:spcBef>
                          <a:spcPts val="0"/>
                        </a:spcBef>
                        <a:spcAft>
                          <a:spcPts val="0"/>
                        </a:spcAft>
                        <a:buClr>
                          <a:schemeClr val="dk1"/>
                        </a:buClr>
                        <a:buSzPts val="1000"/>
                        <a:buFont typeface="Alexandria"/>
                        <a:buChar char="-"/>
                      </a:pPr>
                      <a:r>
                        <a:rPr lang="en" sz="1000">
                          <a:solidFill>
                            <a:schemeClr val="dk1"/>
                          </a:solidFill>
                          <a:latin typeface="Alexandria"/>
                          <a:ea typeface="Alexandria"/>
                          <a:cs typeface="Alexandria"/>
                          <a:sym typeface="Alexandria"/>
                        </a:rPr>
                        <a:t>T_out (Coefficient: -0.42): Highlights an inverse relationship, where lower T_out values predict a higher target.</a:t>
                      </a:r>
                      <a:endParaRPr sz="1000">
                        <a:solidFill>
                          <a:schemeClr val="dk1"/>
                        </a:solidFill>
                        <a:latin typeface="Alexandria"/>
                        <a:ea typeface="Alexandria"/>
                        <a:cs typeface="Alexandria"/>
                        <a:sym typeface="Alexandria"/>
                      </a:endParaRPr>
                    </a:p>
                    <a:p>
                      <a:pPr indent="-292100" lvl="0" marL="457200" rtl="0" algn="l">
                        <a:spcBef>
                          <a:spcPts val="0"/>
                        </a:spcBef>
                        <a:spcAft>
                          <a:spcPts val="0"/>
                        </a:spcAft>
                        <a:buClr>
                          <a:schemeClr val="dk1"/>
                        </a:buClr>
                        <a:buSzPts val="1000"/>
                        <a:buFont typeface="Alexandria"/>
                        <a:buChar char="-"/>
                      </a:pPr>
                      <a:r>
                        <a:rPr lang="en" sz="1000">
                          <a:solidFill>
                            <a:schemeClr val="dk1"/>
                          </a:solidFill>
                          <a:latin typeface="Alexandria"/>
                          <a:ea typeface="Alexandria"/>
                          <a:cs typeface="Alexandria"/>
                          <a:sym typeface="Alexandria"/>
                        </a:rPr>
                        <a:t>Lights (Coefficient: 0.34): Retained as moderately significant for the predictions.</a:t>
                      </a:r>
                      <a:endParaRPr>
                        <a:latin typeface="Alexandria"/>
                        <a:ea typeface="Alexandria"/>
                        <a:cs typeface="Alexandria"/>
                        <a:sym typeface="Alexandria"/>
                      </a:endParaRPr>
                    </a:p>
                  </a:txBody>
                  <a:tcPr marT="91425" marB="91425" marR="91425" marL="91425">
                    <a:lnL cap="flat" cmpd="sng" w="19050">
                      <a:solidFill>
                        <a:srgbClr val="9E9E9E"/>
                      </a:solidFill>
                      <a:prstDash val="solid"/>
                      <a:round/>
                      <a:headEnd len="sm" w="sm" type="none"/>
                      <a:tailEnd len="sm" w="sm" type="none"/>
                    </a:lnL>
                  </a:tcPr>
                </a:tc>
              </a:tr>
              <a:tr h="880750">
                <a:tc>
                  <a:txBody>
                    <a:bodyPr/>
                    <a:lstStyle/>
                    <a:p>
                      <a:pPr indent="0" lvl="0" marL="0" rtl="0" algn="l">
                        <a:spcBef>
                          <a:spcPts val="0"/>
                        </a:spcBef>
                        <a:spcAft>
                          <a:spcPts val="0"/>
                        </a:spcAft>
                        <a:buNone/>
                      </a:pPr>
                      <a:r>
                        <a:rPr b="1" lang="en" sz="1000">
                          <a:solidFill>
                            <a:schemeClr val="dk1"/>
                          </a:solidFill>
                          <a:latin typeface="Alexandria"/>
                          <a:ea typeface="Alexandria"/>
                          <a:cs typeface="Alexandria"/>
                          <a:sym typeface="Alexandria"/>
                        </a:rPr>
                        <a:t>Excluded features</a:t>
                      </a:r>
                      <a:endParaRPr b="1" sz="1000">
                        <a:solidFill>
                          <a:schemeClr val="dk1"/>
                        </a:solidFill>
                        <a:latin typeface="Alexandria"/>
                        <a:ea typeface="Alexandria"/>
                        <a:cs typeface="Alexandria"/>
                        <a:sym typeface="Alexandria"/>
                      </a:endParaRPr>
                    </a:p>
                    <a:p>
                      <a:pPr indent="-292100" lvl="0" marL="457200" rtl="0" algn="l">
                        <a:spcBef>
                          <a:spcPts val="0"/>
                        </a:spcBef>
                        <a:spcAft>
                          <a:spcPts val="0"/>
                        </a:spcAft>
                        <a:buClr>
                          <a:schemeClr val="dk1"/>
                        </a:buClr>
                        <a:buSzPts val="1000"/>
                        <a:buFont typeface="Alexandria"/>
                        <a:buChar char="-"/>
                      </a:pPr>
                      <a:r>
                        <a:rPr lang="en" sz="1000">
                          <a:solidFill>
                            <a:schemeClr val="dk1"/>
                          </a:solidFill>
                          <a:latin typeface="Alexandria"/>
                          <a:ea typeface="Alexandria"/>
                          <a:cs typeface="Alexandria"/>
                          <a:sym typeface="Alexandria"/>
                        </a:rPr>
                        <a:t>T9, Visibility, RH_out_log: These features were assigned a coefficient of 0, meaning they were deemed irrelevant for predicting the target variable.</a:t>
                      </a:r>
                      <a:endParaRPr>
                        <a:latin typeface="Alexandria"/>
                        <a:ea typeface="Alexandria"/>
                        <a:cs typeface="Alexandria"/>
                        <a:sym typeface="Alexandria"/>
                      </a:endParaRPr>
                    </a:p>
                  </a:txBody>
                  <a:tcPr marT="91425" marB="91425" marR="91425" marL="91425">
                    <a:lnT cap="flat" cmpd="sng" w="19050">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b="1" lang="en" sz="1000">
                          <a:latin typeface="Alexandria"/>
                          <a:ea typeface="Alexandria"/>
                          <a:cs typeface="Alexandria"/>
                          <a:sym typeface="Alexandria"/>
                        </a:rPr>
                        <a:t>All features retained</a:t>
                      </a:r>
                      <a:endParaRPr b="1" sz="1000">
                        <a:latin typeface="Alexandria"/>
                        <a:ea typeface="Alexandria"/>
                        <a:cs typeface="Alexandria"/>
                        <a:sym typeface="Alexandria"/>
                      </a:endParaRPr>
                    </a:p>
                    <a:p>
                      <a:pPr indent="-292100" lvl="0" marL="457200" rtl="0" algn="l">
                        <a:spcBef>
                          <a:spcPts val="0"/>
                        </a:spcBef>
                        <a:spcAft>
                          <a:spcPts val="0"/>
                        </a:spcAft>
                        <a:buClr>
                          <a:schemeClr val="dk1"/>
                        </a:buClr>
                        <a:buSzPts val="1000"/>
                        <a:buFont typeface="Alexandria"/>
                        <a:buChar char="-"/>
                      </a:pPr>
                      <a:r>
                        <a:rPr lang="en" sz="1000">
                          <a:solidFill>
                            <a:schemeClr val="dk1"/>
                          </a:solidFill>
                          <a:latin typeface="Alexandria"/>
                          <a:ea typeface="Alexandria"/>
                          <a:cs typeface="Alexandria"/>
                          <a:sym typeface="Alexandria"/>
                        </a:rPr>
                        <a:t>Unlike Lasso, Ridge does not exclude any features. Instead, it shrinks coefficients proportionally to reduce their influence without eliminating them.</a:t>
                      </a:r>
                      <a:endParaRPr sz="1000">
                        <a:latin typeface="Alexandria"/>
                        <a:ea typeface="Alexandria"/>
                        <a:cs typeface="Alexandria"/>
                        <a:sym typeface="Alexandria"/>
                      </a:endParaRPr>
                    </a:p>
                  </a:txBody>
                  <a:tcPr marT="91425" marB="91425" marR="91425" marL="91425"/>
                </a:tc>
              </a:tr>
              <a:tr h="455225">
                <a:tc>
                  <a:txBody>
                    <a:bodyPr/>
                    <a:lstStyle/>
                    <a:p>
                      <a:pPr indent="0" lvl="0" marL="0" rtl="0" algn="l">
                        <a:spcBef>
                          <a:spcPts val="0"/>
                        </a:spcBef>
                        <a:spcAft>
                          <a:spcPts val="0"/>
                        </a:spcAft>
                        <a:buNone/>
                      </a:pPr>
                      <a:r>
                        <a:rPr lang="en" sz="1000">
                          <a:solidFill>
                            <a:schemeClr val="dk1"/>
                          </a:solidFill>
                          <a:latin typeface="Alexandria"/>
                          <a:ea typeface="Alexandria"/>
                          <a:cs typeface="Alexandria"/>
                          <a:sym typeface="Alexandria"/>
                        </a:rPr>
                        <a:t>I</a:t>
                      </a:r>
                      <a:r>
                        <a:rPr lang="en" sz="1000">
                          <a:solidFill>
                            <a:schemeClr val="dk1"/>
                          </a:solidFill>
                          <a:latin typeface="Alexandria"/>
                          <a:ea typeface="Alexandria"/>
                          <a:cs typeface="Alexandria"/>
                          <a:sym typeface="Alexandria"/>
                        </a:rPr>
                        <a:t>mproves interpretability, especially when dealing with datasets with many irrelevant features.</a:t>
                      </a:r>
                      <a:endParaRPr>
                        <a:latin typeface="Alexandria"/>
                        <a:ea typeface="Alexandria"/>
                        <a:cs typeface="Alexandria"/>
                        <a:sym typeface="Alexandria"/>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Alexandria"/>
                          <a:ea typeface="Alexandria"/>
                          <a:cs typeface="Alexandria"/>
                          <a:sym typeface="Alexandria"/>
                        </a:rPr>
                        <a:t> Useful for datasets where multicollinearity (high correlation among predictors) is a concern.</a:t>
                      </a:r>
                      <a:endParaRPr>
                        <a:latin typeface="Alexandria"/>
                        <a:ea typeface="Alexandria"/>
                        <a:cs typeface="Alexandria"/>
                        <a:sym typeface="Alexandria"/>
                      </a:endParaRPr>
                    </a:p>
                  </a:txBody>
                  <a:tcPr marT="91425" marB="91425" marR="91425" marL="91425"/>
                </a:tc>
              </a:tr>
              <a:tr h="563250">
                <a:tc>
                  <a:txBody>
                    <a:bodyPr/>
                    <a:lstStyle/>
                    <a:p>
                      <a:pPr indent="0" lvl="0" marL="0" rtl="0" algn="l">
                        <a:spcBef>
                          <a:spcPts val="0"/>
                        </a:spcBef>
                        <a:spcAft>
                          <a:spcPts val="0"/>
                        </a:spcAft>
                        <a:buNone/>
                      </a:pPr>
                      <a:r>
                        <a:t/>
                      </a:r>
                      <a:endParaRPr sz="1100">
                        <a:solidFill>
                          <a:schemeClr val="dk1"/>
                        </a:solidFill>
                        <a:latin typeface="Alexandria"/>
                        <a:ea typeface="Alexandria"/>
                        <a:cs typeface="Alexandria"/>
                        <a:sym typeface="Alexandria"/>
                      </a:endParaRPr>
                    </a:p>
                    <a:p>
                      <a:pPr indent="-228600" lvl="0" marL="45720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91425" marB="91425" marR="91425" marL="91425"/>
                </a:tc>
                <a:tc>
                  <a:txBody>
                    <a:bodyPr/>
                    <a:lstStyle/>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sz="1000">
                        <a:solidFill>
                          <a:schemeClr val="dk1"/>
                        </a:solidFill>
                        <a:latin typeface="Albert Sans"/>
                        <a:ea typeface="Albert Sans"/>
                        <a:cs typeface="Albert Sans"/>
                        <a:sym typeface="Albert Sans"/>
                      </a:endParaRPr>
                    </a:p>
                  </a:txBody>
                  <a:tcPr marT="91425" marB="91425" marR="91425" marL="91425"/>
                </a:tc>
              </a:tr>
            </a:tbl>
          </a:graphicData>
        </a:graphic>
      </p:graphicFrame>
      <p:sp>
        <p:nvSpPr>
          <p:cNvPr descr="Timeline background shape" id="371" name="Google Shape;371;p41"/>
          <p:cNvSpPr/>
          <p:nvPr/>
        </p:nvSpPr>
        <p:spPr>
          <a:xfrm>
            <a:off x="841625" y="4021625"/>
            <a:ext cx="1540200" cy="3642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Alexandria"/>
                <a:ea typeface="Alexandria"/>
                <a:cs typeface="Alexandria"/>
                <a:sym typeface="Alexandria"/>
              </a:rPr>
              <a:t>Tr MSE:  </a:t>
            </a:r>
            <a:r>
              <a:rPr lang="en" sz="1100">
                <a:latin typeface="Alexandria Light"/>
                <a:ea typeface="Alexandria Light"/>
                <a:cs typeface="Alexandria Light"/>
                <a:sym typeface="Alexandria Light"/>
              </a:rPr>
              <a:t>0.305</a:t>
            </a:r>
            <a:endParaRPr sz="1100">
              <a:latin typeface="Alexandria Light"/>
              <a:ea typeface="Alexandria Light"/>
              <a:cs typeface="Alexandria Light"/>
              <a:sym typeface="Alexandria Light"/>
            </a:endParaRPr>
          </a:p>
        </p:txBody>
      </p:sp>
      <p:sp>
        <p:nvSpPr>
          <p:cNvPr descr="Timeline background shape" id="372" name="Google Shape;372;p41"/>
          <p:cNvSpPr/>
          <p:nvPr/>
        </p:nvSpPr>
        <p:spPr>
          <a:xfrm>
            <a:off x="2547482" y="4021625"/>
            <a:ext cx="1540200" cy="3642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Alexandria"/>
                <a:ea typeface="Alexandria"/>
                <a:cs typeface="Alexandria"/>
                <a:sym typeface="Alexandria"/>
              </a:rPr>
              <a:t>Te MSE: </a:t>
            </a:r>
            <a:r>
              <a:rPr lang="en" sz="1100">
                <a:latin typeface="Alexandria Light"/>
                <a:ea typeface="Alexandria Light"/>
                <a:cs typeface="Alexandria Light"/>
                <a:sym typeface="Alexandria Light"/>
              </a:rPr>
              <a:t>0.330</a:t>
            </a:r>
            <a:endParaRPr sz="1100">
              <a:latin typeface="Alexandria Light"/>
              <a:ea typeface="Alexandria Light"/>
              <a:cs typeface="Alexandria Light"/>
              <a:sym typeface="Alexandria Light"/>
            </a:endParaRPr>
          </a:p>
        </p:txBody>
      </p:sp>
      <p:sp>
        <p:nvSpPr>
          <p:cNvPr descr="Timeline background shape" id="373" name="Google Shape;373;p41"/>
          <p:cNvSpPr/>
          <p:nvPr/>
        </p:nvSpPr>
        <p:spPr>
          <a:xfrm>
            <a:off x="2547482" y="4478312"/>
            <a:ext cx="1540200" cy="3642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Alexandria"/>
                <a:ea typeface="Alexandria"/>
                <a:cs typeface="Alexandria"/>
                <a:sym typeface="Alexandria"/>
              </a:rPr>
              <a:t>Te R</a:t>
            </a:r>
            <a:r>
              <a:rPr b="1" lang="en" sz="1100">
                <a:latin typeface="Alexandria"/>
                <a:ea typeface="Alexandria"/>
                <a:cs typeface="Alexandria"/>
                <a:sym typeface="Alexandria"/>
              </a:rPr>
              <a:t>²</a:t>
            </a:r>
            <a:r>
              <a:rPr lang="en" sz="1100">
                <a:latin typeface="Alexandria"/>
                <a:ea typeface="Alexandria"/>
                <a:cs typeface="Alexandria"/>
                <a:sym typeface="Alexandria"/>
              </a:rPr>
              <a:t>: </a:t>
            </a:r>
            <a:r>
              <a:rPr lang="en" sz="1100">
                <a:latin typeface="Alexandria Light"/>
                <a:ea typeface="Alexandria Light"/>
                <a:cs typeface="Alexandria Light"/>
                <a:sym typeface="Alexandria Light"/>
              </a:rPr>
              <a:t>0.271</a:t>
            </a:r>
            <a:endParaRPr sz="1100">
              <a:latin typeface="Alexandria Light"/>
              <a:ea typeface="Alexandria Light"/>
              <a:cs typeface="Alexandria Light"/>
              <a:sym typeface="Alexandria Light"/>
            </a:endParaRPr>
          </a:p>
        </p:txBody>
      </p:sp>
      <p:sp>
        <p:nvSpPr>
          <p:cNvPr descr="Timeline background shape" id="374" name="Google Shape;374;p41"/>
          <p:cNvSpPr/>
          <p:nvPr/>
        </p:nvSpPr>
        <p:spPr>
          <a:xfrm>
            <a:off x="841625" y="4478312"/>
            <a:ext cx="1540200" cy="3642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Alexandria"/>
                <a:ea typeface="Alexandria"/>
                <a:cs typeface="Alexandria"/>
                <a:sym typeface="Alexandria"/>
              </a:rPr>
              <a:t>Tr R</a:t>
            </a:r>
            <a:r>
              <a:rPr b="1" lang="en" sz="1100">
                <a:latin typeface="Alexandria"/>
                <a:ea typeface="Alexandria"/>
                <a:cs typeface="Alexandria"/>
                <a:sym typeface="Alexandria"/>
              </a:rPr>
              <a:t>²</a:t>
            </a:r>
            <a:r>
              <a:rPr lang="en" sz="1100">
                <a:latin typeface="Alexandria"/>
                <a:ea typeface="Alexandria"/>
                <a:cs typeface="Alexandria"/>
                <a:sym typeface="Alexandria"/>
              </a:rPr>
              <a:t>:  </a:t>
            </a:r>
            <a:r>
              <a:rPr lang="en" sz="1100">
                <a:latin typeface="Alexandria Light"/>
                <a:ea typeface="Alexandria Light"/>
                <a:cs typeface="Alexandria Light"/>
                <a:sym typeface="Alexandria Light"/>
              </a:rPr>
              <a:t>0.271</a:t>
            </a:r>
            <a:endParaRPr sz="1100">
              <a:latin typeface="Alexandria Light"/>
              <a:ea typeface="Alexandria Light"/>
              <a:cs typeface="Alexandria Light"/>
              <a:sym typeface="Alexandria Light"/>
            </a:endParaRPr>
          </a:p>
        </p:txBody>
      </p:sp>
      <p:sp>
        <p:nvSpPr>
          <p:cNvPr descr="Timeline background shape" id="375" name="Google Shape;375;p41"/>
          <p:cNvSpPr/>
          <p:nvPr/>
        </p:nvSpPr>
        <p:spPr>
          <a:xfrm>
            <a:off x="7107357" y="4440212"/>
            <a:ext cx="1540200" cy="3642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Alexandria"/>
                <a:ea typeface="Alexandria"/>
                <a:cs typeface="Alexandria"/>
                <a:sym typeface="Alexandria"/>
              </a:rPr>
              <a:t>Te R</a:t>
            </a:r>
            <a:r>
              <a:rPr b="1" lang="en" sz="1100">
                <a:latin typeface="Alexandria"/>
                <a:ea typeface="Alexandria"/>
                <a:cs typeface="Alexandria"/>
                <a:sym typeface="Alexandria"/>
              </a:rPr>
              <a:t>²</a:t>
            </a:r>
            <a:r>
              <a:rPr lang="en" sz="1100">
                <a:latin typeface="Alexandria"/>
                <a:ea typeface="Alexandria"/>
                <a:cs typeface="Alexandria"/>
                <a:sym typeface="Alexandria"/>
              </a:rPr>
              <a:t>: </a:t>
            </a:r>
            <a:r>
              <a:rPr lang="en" sz="1100">
                <a:latin typeface="Alexandria Light"/>
                <a:ea typeface="Alexandria Light"/>
                <a:cs typeface="Alexandria Light"/>
                <a:sym typeface="Alexandria Light"/>
              </a:rPr>
              <a:t>0.272</a:t>
            </a:r>
            <a:endParaRPr sz="1100">
              <a:latin typeface="Alexandria Light"/>
              <a:ea typeface="Alexandria Light"/>
              <a:cs typeface="Alexandria Light"/>
              <a:sym typeface="Alexandria Light"/>
            </a:endParaRPr>
          </a:p>
        </p:txBody>
      </p:sp>
      <p:sp>
        <p:nvSpPr>
          <p:cNvPr descr="Timeline background shape" id="376" name="Google Shape;376;p41"/>
          <p:cNvSpPr/>
          <p:nvPr/>
        </p:nvSpPr>
        <p:spPr>
          <a:xfrm>
            <a:off x="7107357" y="3974875"/>
            <a:ext cx="1540200" cy="364200"/>
          </a:xfrm>
          <a:prstGeom prst="homePlate">
            <a:avLst>
              <a:gd fmla="val 50000" name="adj"/>
            </a:avLst>
          </a:prstGeom>
          <a:solidFill>
            <a:schemeClr val="dk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Alexandria"/>
                <a:ea typeface="Alexandria"/>
                <a:cs typeface="Alexandria"/>
                <a:sym typeface="Alexandria"/>
              </a:rPr>
              <a:t>Te MSE: </a:t>
            </a:r>
            <a:r>
              <a:rPr lang="en" sz="1100">
                <a:latin typeface="Alexandria Light"/>
                <a:ea typeface="Alexandria Light"/>
                <a:cs typeface="Alexandria Light"/>
                <a:sym typeface="Alexandria Light"/>
              </a:rPr>
              <a:t>0.330</a:t>
            </a:r>
            <a:endParaRPr sz="1100">
              <a:latin typeface="Alexandria Light"/>
              <a:ea typeface="Alexandria Light"/>
              <a:cs typeface="Alexandria Light"/>
              <a:sym typeface="Alexandria Light"/>
            </a:endParaRPr>
          </a:p>
        </p:txBody>
      </p:sp>
      <p:sp>
        <p:nvSpPr>
          <p:cNvPr descr="Timeline background shape" id="377" name="Google Shape;377;p41"/>
          <p:cNvSpPr/>
          <p:nvPr/>
        </p:nvSpPr>
        <p:spPr>
          <a:xfrm>
            <a:off x="5089775" y="3974875"/>
            <a:ext cx="1540200" cy="3642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Alexandria"/>
                <a:ea typeface="Alexandria"/>
                <a:cs typeface="Alexandria"/>
                <a:sym typeface="Alexandria"/>
              </a:rPr>
              <a:t>Tr MSE: </a:t>
            </a:r>
            <a:r>
              <a:rPr lang="en" sz="1100">
                <a:latin typeface="Alexandria Light"/>
                <a:ea typeface="Alexandria Light"/>
                <a:cs typeface="Alexandria Light"/>
                <a:sym typeface="Alexandria Light"/>
              </a:rPr>
              <a:t>0.305</a:t>
            </a:r>
            <a:endParaRPr sz="1100">
              <a:latin typeface="Alexandria Light"/>
              <a:ea typeface="Alexandria Light"/>
              <a:cs typeface="Alexandria Light"/>
              <a:sym typeface="Alexandria Light"/>
            </a:endParaRPr>
          </a:p>
        </p:txBody>
      </p:sp>
      <p:sp>
        <p:nvSpPr>
          <p:cNvPr descr="Timeline background shape" id="378" name="Google Shape;378;p41"/>
          <p:cNvSpPr/>
          <p:nvPr/>
        </p:nvSpPr>
        <p:spPr>
          <a:xfrm>
            <a:off x="5089775" y="4440212"/>
            <a:ext cx="1540200" cy="364200"/>
          </a:xfrm>
          <a:prstGeom prst="homePlate">
            <a:avLst>
              <a:gd fmla="val 50000" name="adj"/>
            </a:avLst>
          </a:prstGeom>
          <a:solidFill>
            <a:srgbClr val="E3E9ED"/>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Alexandria"/>
                <a:ea typeface="Alexandria"/>
                <a:cs typeface="Alexandria"/>
                <a:sym typeface="Alexandria"/>
              </a:rPr>
              <a:t>Tr R</a:t>
            </a:r>
            <a:r>
              <a:rPr b="1" lang="en" sz="1100">
                <a:latin typeface="Alexandria"/>
                <a:ea typeface="Alexandria"/>
                <a:cs typeface="Alexandria"/>
                <a:sym typeface="Alexandria"/>
              </a:rPr>
              <a:t>²</a:t>
            </a:r>
            <a:r>
              <a:rPr lang="en" sz="1100">
                <a:latin typeface="Alexandria"/>
                <a:ea typeface="Alexandria"/>
                <a:cs typeface="Alexandria"/>
                <a:sym typeface="Alexandria"/>
              </a:rPr>
              <a:t>:  </a:t>
            </a:r>
            <a:r>
              <a:rPr lang="en" sz="1100">
                <a:latin typeface="Alexandria Light"/>
                <a:ea typeface="Alexandria Light"/>
                <a:cs typeface="Alexandria Light"/>
                <a:sym typeface="Alexandria Light"/>
              </a:rPr>
              <a:t>0.271</a:t>
            </a:r>
            <a:endParaRPr sz="1100">
              <a:latin typeface="Alexandria Light"/>
              <a:ea typeface="Alexandria Light"/>
              <a:cs typeface="Alexandria Light"/>
              <a:sym typeface="Alexandria Light"/>
            </a:endParaRPr>
          </a:p>
        </p:txBody>
      </p:sp>
      <p:pic>
        <p:nvPicPr>
          <p:cNvPr id="379" name="Google Shape;379;p41"/>
          <p:cNvPicPr preferRelativeResize="0"/>
          <p:nvPr/>
        </p:nvPicPr>
        <p:blipFill>
          <a:blip r:embed="rId4">
            <a:alphaModFix/>
          </a:blip>
          <a:stretch>
            <a:fillRect/>
          </a:stretch>
        </p:blipFill>
        <p:spPr>
          <a:xfrm flipH="1">
            <a:off x="-126100" y="76200"/>
            <a:ext cx="642900" cy="642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ead Funnel by Slidesgo">
  <a:themeElements>
    <a:clrScheme name="Simple Light">
      <a:dk1>
        <a:srgbClr val="15110E"/>
      </a:dk1>
      <a:lt1>
        <a:srgbClr val="FFFDF6"/>
      </a:lt1>
      <a:dk2>
        <a:srgbClr val="F5F0C2"/>
      </a:dk2>
      <a:lt2>
        <a:srgbClr val="B8B652"/>
      </a:lt2>
      <a:accent1>
        <a:srgbClr val="696413"/>
      </a:accent1>
      <a:accent2>
        <a:srgbClr val="FFFFFF"/>
      </a:accent2>
      <a:accent3>
        <a:srgbClr val="FFFFFF"/>
      </a:accent3>
      <a:accent4>
        <a:srgbClr val="FFFFFF"/>
      </a:accent4>
      <a:accent5>
        <a:srgbClr val="FFFFFF"/>
      </a:accent5>
      <a:accent6>
        <a:srgbClr val="FFFFFF"/>
      </a:accent6>
      <a:hlink>
        <a:srgbClr val="15110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